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8" r:id="rId2"/>
    <p:sldMasterId id="2147483690" r:id="rId3"/>
  </p:sldMasterIdLst>
  <p:notesMasterIdLst>
    <p:notesMasterId r:id="rId50"/>
  </p:notesMasterIdLst>
  <p:sldIdLst>
    <p:sldId id="952" r:id="rId4"/>
    <p:sldId id="971" r:id="rId5"/>
    <p:sldId id="987" r:id="rId6"/>
    <p:sldId id="968" r:id="rId7"/>
    <p:sldId id="973" r:id="rId8"/>
    <p:sldId id="972" r:id="rId9"/>
    <p:sldId id="988" r:id="rId10"/>
    <p:sldId id="974" r:id="rId11"/>
    <p:sldId id="977" r:id="rId12"/>
    <p:sldId id="980" r:id="rId13"/>
    <p:sldId id="989" r:id="rId14"/>
    <p:sldId id="990" r:id="rId15"/>
    <p:sldId id="991" r:id="rId16"/>
    <p:sldId id="992" r:id="rId17"/>
    <p:sldId id="986" r:id="rId18"/>
    <p:sldId id="984" r:id="rId19"/>
    <p:sldId id="954" r:id="rId20"/>
    <p:sldId id="922" r:id="rId21"/>
    <p:sldId id="993" r:id="rId22"/>
    <p:sldId id="969" r:id="rId23"/>
    <p:sldId id="983" r:id="rId24"/>
    <p:sldId id="994" r:id="rId25"/>
    <p:sldId id="985" r:id="rId26"/>
    <p:sldId id="995" r:id="rId27"/>
    <p:sldId id="996" r:id="rId28"/>
    <p:sldId id="997" r:id="rId29"/>
    <p:sldId id="998" r:id="rId30"/>
    <p:sldId id="999" r:id="rId31"/>
    <p:sldId id="1000" r:id="rId32"/>
    <p:sldId id="1001" r:id="rId33"/>
    <p:sldId id="1002" r:id="rId34"/>
    <p:sldId id="1003" r:id="rId35"/>
    <p:sldId id="1004" r:id="rId36"/>
    <p:sldId id="1005" r:id="rId37"/>
    <p:sldId id="958" r:id="rId38"/>
    <p:sldId id="959" r:id="rId39"/>
    <p:sldId id="960" r:id="rId40"/>
    <p:sldId id="963" r:id="rId41"/>
    <p:sldId id="964" r:id="rId42"/>
    <p:sldId id="967" r:id="rId43"/>
    <p:sldId id="965" r:id="rId44"/>
    <p:sldId id="966" r:id="rId45"/>
    <p:sldId id="953" r:id="rId46"/>
    <p:sldId id="962" r:id="rId47"/>
    <p:sldId id="957" r:id="rId48"/>
    <p:sldId id="961" r:id="rId49"/>
  </p:sldIdLst>
  <p:sldSz cx="12192000" cy="6858000"/>
  <p:notesSz cx="6742113" cy="9875838"/>
  <p:embeddedFontLst>
    <p:embeddedFont>
      <p:font typeface="Arial Rounded MT Bold" panose="020F0704030504030204" pitchFamily="34" charset="0"/>
      <p:regular r:id="rId51"/>
    </p:embeddedFon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
      <p:font typeface="Georgia" panose="02040502050405020303" pitchFamily="18" charset="0"/>
      <p:regular r:id="rId57"/>
      <p:bold r:id="rId58"/>
      <p:italic r:id="rId59"/>
      <p:boldItalic r:id="rId60"/>
    </p:embeddedFont>
    <p:embeddedFont>
      <p:font typeface="Gill Sans MT" panose="020B0502020104020203" pitchFamily="34" charset="0"/>
      <p:regular r:id="rId61"/>
      <p:bold r:id="rId62"/>
      <p:italic r:id="rId63"/>
      <p:boldItalic r:id="rId64"/>
    </p:embeddedFont>
    <p:embeddedFont>
      <p:font typeface="맑은 고딕" panose="020B0503020000020004" pitchFamily="50" charset="-127"/>
      <p:regular r:id="rId65"/>
      <p:bold r:id="rId66"/>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pos="175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100"/>
    <a:srgbClr val="B56A3A"/>
    <a:srgbClr val="FFFFFF"/>
    <a:srgbClr val="198CFF"/>
    <a:srgbClr val="B2FF73"/>
    <a:srgbClr val="E6E6E6"/>
    <a:srgbClr val="2C4F8D"/>
    <a:srgbClr val="DCDAB2"/>
    <a:srgbClr val="8B6F4E"/>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보통 스타일 4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3" autoAdjust="0"/>
    <p:restoredTop sz="89423" autoAdjust="0"/>
  </p:normalViewPr>
  <p:slideViewPr>
    <p:cSldViewPr snapToGrid="0" showGuides="1">
      <p:cViewPr varScale="1">
        <p:scale>
          <a:sx n="114" d="100"/>
          <a:sy n="114" d="100"/>
        </p:scale>
        <p:origin x="138" y="786"/>
      </p:cViewPr>
      <p:guideLst>
        <p:guide orient="horz" pos="2092"/>
        <p:guide pos="3840"/>
        <p:guide pos="175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106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9.fntdata"/><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21582" cy="493792"/>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18971" y="0"/>
            <a:ext cx="2921582" cy="493792"/>
          </a:xfrm>
          <a:prstGeom prst="rect">
            <a:avLst/>
          </a:prstGeom>
        </p:spPr>
        <p:txBody>
          <a:bodyPr vert="horz" lIns="91440" tIns="45720" rIns="91440" bIns="45720" rtlCol="0"/>
          <a:lstStyle>
            <a:lvl1pPr algn="r">
              <a:defRPr sz="1200"/>
            </a:lvl1pPr>
          </a:lstStyle>
          <a:p>
            <a:fld id="{D84958BD-BF2B-464B-A4CF-84B8A1426626}" type="datetimeFigureOut">
              <a:rPr lang="ko-KR" altLang="en-US" smtClean="0"/>
              <a:t>2020-11-26</a:t>
            </a:fld>
            <a:endParaRPr lang="ko-KR" altLang="en-US" dirty="0"/>
          </a:p>
        </p:txBody>
      </p:sp>
      <p:sp>
        <p:nvSpPr>
          <p:cNvPr id="4" name="슬라이드 이미지 개체 틀 3"/>
          <p:cNvSpPr>
            <a:spLocks noGrp="1" noRot="1" noChangeAspect="1"/>
          </p:cNvSpPr>
          <p:nvPr>
            <p:ph type="sldImg" idx="2"/>
          </p:nvPr>
        </p:nvSpPr>
        <p:spPr>
          <a:xfrm>
            <a:off x="80963" y="741363"/>
            <a:ext cx="6580187" cy="370205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74212" y="4691023"/>
            <a:ext cx="5393690" cy="4444127"/>
          </a:xfrm>
          <a:prstGeom prst="rect">
            <a:avLst/>
          </a:prstGeom>
        </p:spPr>
        <p:txBody>
          <a:bodyPr vert="horz" lIns="91440" tIns="45720" rIns="91440" bIns="45720" rtlCol="0"/>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바닥글 개체 틀 5"/>
          <p:cNvSpPr>
            <a:spLocks noGrp="1"/>
          </p:cNvSpPr>
          <p:nvPr>
            <p:ph type="ftr" sz="quarter" idx="4"/>
          </p:nvPr>
        </p:nvSpPr>
        <p:spPr>
          <a:xfrm>
            <a:off x="0" y="9380332"/>
            <a:ext cx="2921582" cy="493792"/>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18971" y="9380332"/>
            <a:ext cx="2921582" cy="493792"/>
          </a:xfrm>
          <a:prstGeom prst="rect">
            <a:avLst/>
          </a:prstGeom>
        </p:spPr>
        <p:txBody>
          <a:bodyPr vert="horz" lIns="91440" tIns="45720" rIns="91440" bIns="45720" rtlCol="0" anchor="b"/>
          <a:lstStyle>
            <a:lvl1pPr algn="r">
              <a:defRPr sz="1200"/>
            </a:lvl1pPr>
          </a:lstStyle>
          <a:p>
            <a:fld id="{81D069CE-601A-4971-BCD2-31FD4B5FA452}" type="slidenum">
              <a:rPr lang="ko-KR" altLang="en-US" smtClean="0"/>
              <a:t>‹#›</a:t>
            </a:fld>
            <a:endParaRPr lang="ko-KR" altLang="en-US" dirty="0"/>
          </a:p>
        </p:txBody>
      </p:sp>
    </p:spTree>
    <p:extLst>
      <p:ext uri="{BB962C8B-B14F-4D97-AF65-F5344CB8AC3E}">
        <p14:creationId xmlns:p14="http://schemas.microsoft.com/office/powerpoint/2010/main" val="89908763"/>
      </p:ext>
    </p:extLst>
  </p:cSld>
  <p:clrMap bg1="lt1" tx1="dk1" bg2="lt2" tx2="dk2" accent1="accent1" accent2="accent2" accent3="accent3" accent4="accent4" accent5="accent5" accent6="accent6" hlink="hlink" folHlink="folHlink"/>
  <p:notesStyle>
    <a:lvl1pPr marL="171450" indent="-171450" algn="l" defTabSz="914400" rtl="0" eaLnBrk="1" latinLnBrk="1"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1"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1"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1"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1"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a:t>
            </a:fld>
            <a:endParaRPr kumimoji="0"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2706839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D069CE-601A-4971-BCD2-31FD4B5FA452}" type="slidenum">
              <a:rPr lang="ko-KR" altLang="en-US" smtClean="0"/>
              <a:t>15</a:t>
            </a:fld>
            <a:endParaRPr lang="ko-KR" altLang="en-US" dirty="0"/>
          </a:p>
        </p:txBody>
      </p:sp>
    </p:spTree>
    <p:extLst>
      <p:ext uri="{BB962C8B-B14F-4D97-AF65-F5344CB8AC3E}">
        <p14:creationId xmlns:p14="http://schemas.microsoft.com/office/powerpoint/2010/main" val="3344634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D069CE-601A-4971-BCD2-31FD4B5FA452}" type="slidenum">
              <a:rPr lang="ko-KR" altLang="en-US" smtClean="0"/>
              <a:t>16</a:t>
            </a:fld>
            <a:endParaRPr lang="ko-KR" altLang="en-US" dirty="0"/>
          </a:p>
        </p:txBody>
      </p:sp>
    </p:spTree>
    <p:extLst>
      <p:ext uri="{BB962C8B-B14F-4D97-AF65-F5344CB8AC3E}">
        <p14:creationId xmlns:p14="http://schemas.microsoft.com/office/powerpoint/2010/main" val="254738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P  = available processors</a:t>
            </a:r>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18</a:t>
            </a:fld>
            <a:endParaRPr kumimoji="0"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6380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P  = available processors</a:t>
            </a:r>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19</a:t>
            </a:fld>
            <a:endParaRPr kumimoji="0"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23429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P  = available processors</a:t>
            </a:r>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20</a:t>
            </a:fld>
            <a:endParaRPr kumimoji="0"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2897139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super-linear: </a:t>
            </a:r>
            <a:r>
              <a:rPr lang="ko-KR" altLang="en-US" dirty="0"/>
              <a:t>선형보다 빠르게 증가하는 함수</a:t>
            </a:r>
            <a:endParaRPr lang="en-US" altLang="ko-KR" dirty="0"/>
          </a:p>
          <a:p>
            <a:endParaRPr lang="en-US" altLang="ko-KR"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21</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314397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super-linear: </a:t>
            </a:r>
            <a:r>
              <a:rPr lang="ko-KR" altLang="en-US" dirty="0"/>
              <a:t>선형보다 빠르게 증가하는 함수</a:t>
            </a:r>
            <a:endParaRPr lang="en-US" altLang="ko-KR" dirty="0"/>
          </a:p>
          <a:p>
            <a:endParaRPr lang="en-US" altLang="ko-KR"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22</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2258154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super-linear: </a:t>
            </a:r>
            <a:r>
              <a:rPr lang="ko-KR" altLang="en-US" dirty="0"/>
              <a:t>선형보다 빠르게 증가하는 함수</a:t>
            </a:r>
            <a:endParaRPr lang="en-US" altLang="ko-KR" dirty="0"/>
          </a:p>
          <a:p>
            <a:endParaRPr lang="en-US" altLang="ko-KR"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23</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3205214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super-linear: </a:t>
            </a:r>
            <a:r>
              <a:rPr lang="ko-KR" altLang="en-US" dirty="0"/>
              <a:t>선형보다 빠르게 증가하는 함수</a:t>
            </a:r>
            <a:endParaRPr lang="en-US" altLang="ko-KR" dirty="0"/>
          </a:p>
          <a:p>
            <a:endParaRPr lang="en-US" altLang="ko-KR"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24</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4059268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super-linear: </a:t>
            </a:r>
            <a:r>
              <a:rPr lang="ko-KR" altLang="en-US" dirty="0"/>
              <a:t>선형보다 빠르게 증가하는 함수</a:t>
            </a:r>
            <a:endParaRPr lang="en-US" altLang="ko-KR" dirty="0"/>
          </a:p>
          <a:p>
            <a:endParaRPr lang="en-US" altLang="ko-KR"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25</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277746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D069CE-601A-4971-BCD2-31FD4B5FA452}" type="slidenum">
              <a:rPr lang="ko-KR" altLang="en-US" smtClean="0"/>
              <a:t>7</a:t>
            </a:fld>
            <a:endParaRPr lang="ko-KR" altLang="en-US" dirty="0"/>
          </a:p>
        </p:txBody>
      </p:sp>
    </p:spTree>
    <p:extLst>
      <p:ext uri="{BB962C8B-B14F-4D97-AF65-F5344CB8AC3E}">
        <p14:creationId xmlns:p14="http://schemas.microsoft.com/office/powerpoint/2010/main" val="3922727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super-linear: </a:t>
            </a:r>
            <a:r>
              <a:rPr lang="ko-KR" altLang="en-US" dirty="0"/>
              <a:t>선형보다 빠르게 증가하는 함수</a:t>
            </a:r>
            <a:endParaRPr lang="en-US" altLang="ko-KR" dirty="0"/>
          </a:p>
          <a:p>
            <a:endParaRPr lang="en-US" altLang="ko-KR"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26</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4280065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super-linear: </a:t>
            </a:r>
            <a:r>
              <a:rPr lang="ko-KR" altLang="en-US" dirty="0"/>
              <a:t>선형보다 빠르게 증가하는 함수</a:t>
            </a:r>
            <a:endParaRPr lang="en-US" altLang="ko-KR" dirty="0"/>
          </a:p>
          <a:p>
            <a:endParaRPr lang="en-US" altLang="ko-KR"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27</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940201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Basic self-tuning measures speedup values once at the beginning</a:t>
            </a:r>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28</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3290849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Basic self-tuning measures speedup values once at the beginning</a:t>
            </a:r>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29</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539319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Basic self-tuning measures speedup values once at the beginning</a:t>
            </a:r>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30</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4128877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Basic self-tuning measures speedup values once at the beginning</a:t>
            </a:r>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31</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57181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Basic self-tuning measures speedup values once at the beginning</a:t>
            </a:r>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32</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478447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mentioned in Section 4.2, basic self-tuning is fairly static in that once an allocation is chosen, it remains unchanged for the lifetime of the job. If the job’s speedup characteristics change over time, this rigid allocation choice can result in poorer performance than could be gained by reevaluating the choice when the change is noticed. As seen in Figure 3, the performance of </a:t>
            </a:r>
            <a:r>
              <a:rPr lang="en-US" altLang="ko-KR" dirty="0" err="1"/>
              <a:t>USAero</a:t>
            </a:r>
            <a:r>
              <a:rPr lang="en-US" altLang="ko-KR" dirty="0"/>
              <a:t>, an application whose speedup does change with time, is indeed enhanced by such change-driven self-tuning.</a:t>
            </a:r>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36</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323677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discussed in Section 4.2, time-driven self-tuning is meant to address the situation in which jitter in consecutively measured iteration efficiencies causes the search procedure to choose poorly. For the applications available to us, this jitter appears to be small enough so that this basic instability in the search procedure does not cause problems; given this, periodically initiating self-tuning imposes overhead that yields performance poorer than gained via either basic or change-driven self-tuning.</a:t>
            </a:r>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37</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3684962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randomized acceptance of seemingly unpromising candidates is a key aspect of simulated annealing approaches, as it allows them to escape from local optima in order to find a better, global optimum. </a:t>
            </a:r>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39</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50652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D069CE-601A-4971-BCD2-31FD4B5FA452}" type="slidenum">
              <a:rPr lang="ko-KR" altLang="en-US" smtClean="0"/>
              <a:t>8</a:t>
            </a:fld>
            <a:endParaRPr lang="ko-KR" altLang="en-US" dirty="0"/>
          </a:p>
        </p:txBody>
      </p:sp>
    </p:spTree>
    <p:extLst>
      <p:ext uri="{BB962C8B-B14F-4D97-AF65-F5344CB8AC3E}">
        <p14:creationId xmlns:p14="http://schemas.microsoft.com/office/powerpoint/2010/main" val="1114106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randomized acceptance of seemingly unpromising candidates is a key aspect of simulated annealing approaches, as it allows them to escape from local optima in order to find a better, global optimum. </a:t>
            </a:r>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40</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4015517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41</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951415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Hand -coded</a:t>
            </a:r>
          </a:p>
          <a:p>
            <a:r>
              <a:rPr lang="en-US" altLang="ko-KR" dirty="0"/>
              <a:t>These applications continue to exhibit good speedup even when using (all forms of) self-tuning, with the curves for the self-tuning policies falling close to or on top of the original (no tuning) speedup curves.</a:t>
            </a:r>
            <a:endParaRPr lang="ko-KR" altLang="en-US" dirty="0"/>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1D069CE-601A-4971-BCD2-31FD4B5FA452}"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45</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09271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D069CE-601A-4971-BCD2-31FD4B5FA452}" type="slidenum">
              <a:rPr lang="ko-KR" altLang="en-US" smtClean="0"/>
              <a:t>9</a:t>
            </a:fld>
            <a:endParaRPr lang="ko-KR" altLang="en-US" dirty="0"/>
          </a:p>
        </p:txBody>
      </p:sp>
    </p:spTree>
    <p:extLst>
      <p:ext uri="{BB962C8B-B14F-4D97-AF65-F5344CB8AC3E}">
        <p14:creationId xmlns:p14="http://schemas.microsoft.com/office/powerpoint/2010/main" val="363687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D069CE-601A-4971-BCD2-31FD4B5FA452}" type="slidenum">
              <a:rPr lang="ko-KR" altLang="en-US" smtClean="0"/>
              <a:t>10</a:t>
            </a:fld>
            <a:endParaRPr lang="ko-KR" altLang="en-US" dirty="0"/>
          </a:p>
        </p:txBody>
      </p:sp>
    </p:spTree>
    <p:extLst>
      <p:ext uri="{BB962C8B-B14F-4D97-AF65-F5344CB8AC3E}">
        <p14:creationId xmlns:p14="http://schemas.microsoft.com/office/powerpoint/2010/main" val="428509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D069CE-601A-4971-BCD2-31FD4B5FA452}" type="slidenum">
              <a:rPr lang="ko-KR" altLang="en-US" smtClean="0"/>
              <a:t>11</a:t>
            </a:fld>
            <a:endParaRPr lang="ko-KR" altLang="en-US" dirty="0"/>
          </a:p>
        </p:txBody>
      </p:sp>
    </p:spTree>
    <p:extLst>
      <p:ext uri="{BB962C8B-B14F-4D97-AF65-F5344CB8AC3E}">
        <p14:creationId xmlns:p14="http://schemas.microsoft.com/office/powerpoint/2010/main" val="296283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D069CE-601A-4971-BCD2-31FD4B5FA452}" type="slidenum">
              <a:rPr lang="ko-KR" altLang="en-US" smtClean="0"/>
              <a:t>12</a:t>
            </a:fld>
            <a:endParaRPr lang="ko-KR" altLang="en-US" dirty="0"/>
          </a:p>
        </p:txBody>
      </p:sp>
    </p:spTree>
    <p:extLst>
      <p:ext uri="{BB962C8B-B14F-4D97-AF65-F5344CB8AC3E}">
        <p14:creationId xmlns:p14="http://schemas.microsoft.com/office/powerpoint/2010/main" val="3931465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D069CE-601A-4971-BCD2-31FD4B5FA452}" type="slidenum">
              <a:rPr lang="ko-KR" altLang="en-US" smtClean="0"/>
              <a:t>13</a:t>
            </a:fld>
            <a:endParaRPr lang="ko-KR" altLang="en-US" dirty="0"/>
          </a:p>
        </p:txBody>
      </p:sp>
    </p:spTree>
    <p:extLst>
      <p:ext uri="{BB962C8B-B14F-4D97-AF65-F5344CB8AC3E}">
        <p14:creationId xmlns:p14="http://schemas.microsoft.com/office/powerpoint/2010/main" val="3016804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D069CE-601A-4971-BCD2-31FD4B5FA452}" type="slidenum">
              <a:rPr lang="ko-KR" altLang="en-US" smtClean="0"/>
              <a:t>14</a:t>
            </a:fld>
            <a:endParaRPr lang="ko-KR" altLang="en-US" dirty="0"/>
          </a:p>
        </p:txBody>
      </p:sp>
    </p:spTree>
    <p:extLst>
      <p:ext uri="{BB962C8B-B14F-4D97-AF65-F5344CB8AC3E}">
        <p14:creationId xmlns:p14="http://schemas.microsoft.com/office/powerpoint/2010/main" val="120362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gray">
          <a:xfrm>
            <a:off x="0" y="6364288"/>
            <a:ext cx="12192000" cy="0"/>
          </a:xfrm>
          <a:prstGeom prst="line">
            <a:avLst/>
          </a:prstGeom>
          <a:noFill/>
          <a:ln w="19050">
            <a:solidFill>
              <a:schemeClr val="bg2"/>
            </a:solidFill>
            <a:round/>
            <a:headEnd/>
            <a:tailEnd/>
          </a:ln>
          <a:effectLst/>
        </p:spPr>
        <p:txBody>
          <a:bodyPr lIns="80167" tIns="40084" rIns="80167" bIns="40084" anchor="ctr"/>
          <a:lstStyle/>
          <a:p>
            <a:pPr>
              <a:defRPr/>
            </a:pPr>
            <a:endParaRPr lang="en-GB" sz="1800" dirty="0">
              <a:latin typeface="Arial" pitchFamily="34" charset="0"/>
            </a:endParaRPr>
          </a:p>
        </p:txBody>
      </p:sp>
      <p:sp>
        <p:nvSpPr>
          <p:cNvPr id="4" name="Rectangle 4"/>
          <p:cNvSpPr>
            <a:spLocks noChangeArrowheads="1"/>
          </p:cNvSpPr>
          <p:nvPr/>
        </p:nvSpPr>
        <p:spPr bwMode="invGray">
          <a:xfrm>
            <a:off x="9795933" y="6537326"/>
            <a:ext cx="349452" cy="265617"/>
          </a:xfrm>
          <a:prstGeom prst="rect">
            <a:avLst/>
          </a:prstGeom>
          <a:noFill/>
          <a:ln w="38100" algn="ctr">
            <a:noFill/>
            <a:miter lim="800000"/>
            <a:headEnd/>
            <a:tailEnd/>
          </a:ln>
          <a:effectLst/>
        </p:spPr>
        <p:txBody>
          <a:bodyPr wrap="none" lIns="80167" tIns="40084" rIns="80167" bIns="40084">
            <a:spAutoFit/>
          </a:bodyPr>
          <a:lstStyle/>
          <a:p>
            <a:pPr defTabSz="801688">
              <a:defRPr/>
            </a:pPr>
            <a:fld id="{907B36F5-0D9A-4D83-AE4B-C8B5FD6D4AF1}" type="slidenum">
              <a:rPr lang="en-GB" sz="1200">
                <a:solidFill>
                  <a:srgbClr val="FFFFFF"/>
                </a:solidFill>
                <a:latin typeface="Arial" pitchFamily="34" charset="0"/>
              </a:rPr>
              <a:pPr defTabSz="801688">
                <a:defRPr/>
              </a:pPr>
              <a:t>‹#›</a:t>
            </a:fld>
            <a:endParaRPr lang="en-GB" sz="1200" dirty="0">
              <a:solidFill>
                <a:srgbClr val="FFFFFF"/>
              </a:solidFill>
              <a:latin typeface="Arial" pitchFamily="34" charset="0"/>
            </a:endParaRPr>
          </a:p>
        </p:txBody>
      </p:sp>
      <p:sp>
        <p:nvSpPr>
          <p:cNvPr id="831491" name="Rectangle 3"/>
          <p:cNvSpPr>
            <a:spLocks noGrp="1" noChangeArrowheads="1"/>
          </p:cNvSpPr>
          <p:nvPr>
            <p:ph type="ctrTitle"/>
          </p:nvPr>
        </p:nvSpPr>
        <p:spPr bwMode="gray">
          <a:xfrm>
            <a:off x="1238252" y="2017714"/>
            <a:ext cx="9783233" cy="1411287"/>
          </a:xfrm>
          <a:solidFill>
            <a:schemeClr val="bg1"/>
          </a:solidFill>
        </p:spPr>
        <p:txBody>
          <a:bodyPr lIns="0" tIns="0" rIns="0" bIns="0" anchor="t"/>
          <a:lstStyle>
            <a:lvl1pPr algn="ctr">
              <a:defRPr sz="4600"/>
            </a:lvl1pPr>
          </a:lstStyle>
          <a:p>
            <a:r>
              <a:rPr lang="en-GB"/>
              <a:t>Click to edit Master title style</a:t>
            </a:r>
          </a:p>
        </p:txBody>
      </p:sp>
      <p:sp>
        <p:nvSpPr>
          <p:cNvPr id="5" name="Text Box 7"/>
          <p:cNvSpPr txBox="1">
            <a:spLocks noChangeArrowheads="1"/>
          </p:cNvSpPr>
          <p:nvPr userDrawn="1"/>
        </p:nvSpPr>
        <p:spPr bwMode="invGray">
          <a:xfrm>
            <a:off x="406400" y="6400801"/>
            <a:ext cx="3048000" cy="430887"/>
          </a:xfrm>
          <a:prstGeom prst="rect">
            <a:avLst/>
          </a:prstGeom>
          <a:noFill/>
          <a:ln w="38100">
            <a:noFill/>
            <a:miter lim="800000"/>
            <a:headEnd/>
            <a:tailEnd/>
          </a:ln>
          <a:effectLst/>
        </p:spPr>
        <p:txBody>
          <a:bodyPr wrap="square" anchor="ctr">
            <a:spAutoFit/>
          </a:bodyPr>
          <a:lstStyle/>
          <a:p>
            <a:pPr algn="l" fontAlgn="base">
              <a:lnSpc>
                <a:spcPct val="100000"/>
              </a:lnSpc>
              <a:buClrTx/>
              <a:buSzTx/>
              <a:buFontTx/>
              <a:buNone/>
              <a:defRPr/>
            </a:pPr>
            <a:r>
              <a:rPr lang="en-GB" sz="1100" dirty="0">
                <a:solidFill>
                  <a:schemeClr val="bg1"/>
                </a:solidFill>
                <a:latin typeface="Arial" pitchFamily="34" charset="0"/>
              </a:rPr>
              <a:t>University</a:t>
            </a:r>
            <a:r>
              <a:rPr lang="en-GB" sz="1100" baseline="0" dirty="0">
                <a:solidFill>
                  <a:schemeClr val="bg1"/>
                </a:solidFill>
                <a:latin typeface="Arial" pitchFamily="34" charset="0"/>
              </a:rPr>
              <a:t> Program Material</a:t>
            </a:r>
            <a:endParaRPr lang="en-GB" sz="1100" dirty="0">
              <a:solidFill>
                <a:schemeClr val="bg1"/>
              </a:solidFill>
              <a:latin typeface="Arial" pitchFamily="34" charset="0"/>
            </a:endParaRPr>
          </a:p>
          <a:p>
            <a:pPr algn="l" fontAlgn="base">
              <a:lnSpc>
                <a:spcPct val="100000"/>
              </a:lnSpc>
              <a:buClrTx/>
              <a:buSzTx/>
              <a:buFontTx/>
              <a:buNone/>
              <a:defRPr/>
            </a:pPr>
            <a:r>
              <a:rPr lang="en-GB" sz="1100" dirty="0">
                <a:solidFill>
                  <a:schemeClr val="bg1"/>
                </a:solidFill>
                <a:latin typeface="Arial" pitchFamily="34" charset="0"/>
                <a:cs typeface="Calibri"/>
              </a:rPr>
              <a:t>Copyright © ARM Ltd 2012</a:t>
            </a:r>
            <a:endParaRPr lang="en-GB" sz="1100" dirty="0">
              <a:solidFill>
                <a:schemeClr val="bg1"/>
              </a:solidFill>
              <a:latin typeface="Arial" pitchFamily="34" charset="0"/>
            </a:endParaRPr>
          </a:p>
        </p:txBody>
      </p:sp>
    </p:spTree>
    <p:extLst>
      <p:ext uri="{BB962C8B-B14F-4D97-AF65-F5344CB8AC3E}">
        <p14:creationId xmlns:p14="http://schemas.microsoft.com/office/powerpoint/2010/main" val="4201358836"/>
      </p:ext>
    </p:extLst>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8428133"/>
      </p:ext>
    </p:extLst>
  </p:cSld>
  <p:clrMapOvr>
    <a:masterClrMapping/>
  </p:clrMapOvr>
  <p:transition>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1" y="12701"/>
            <a:ext cx="2978149" cy="6316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79400" y="12701"/>
            <a:ext cx="8731251" cy="6316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8002987"/>
      </p:ext>
    </p:extLst>
  </p:cSld>
  <p:clrMapOvr>
    <a:masterClrMapping/>
  </p:clrMapOvr>
  <p:transition>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12700"/>
            <a:ext cx="11912600" cy="8397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311151" y="906463"/>
            <a:ext cx="5837767" cy="542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52117" y="906463"/>
            <a:ext cx="5839883" cy="542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8858683"/>
      </p:ext>
    </p:extLst>
  </p:cSld>
  <p:clrMapOvr>
    <a:masterClrMapping/>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9400" y="12700"/>
            <a:ext cx="11912600" cy="839788"/>
          </a:xfrm>
        </p:spPr>
        <p:txBody>
          <a:bodyPr/>
          <a:lstStyle/>
          <a:p>
            <a:r>
              <a:rPr lang="en-US"/>
              <a:t>Click to edit Master title style</a:t>
            </a:r>
            <a:endParaRPr lang="en-GB"/>
          </a:p>
        </p:txBody>
      </p:sp>
      <p:sp>
        <p:nvSpPr>
          <p:cNvPr id="3" name="Content Placeholder 2"/>
          <p:cNvSpPr>
            <a:spLocks noGrp="1"/>
          </p:cNvSpPr>
          <p:nvPr>
            <p:ph sz="half" idx="1"/>
          </p:nvPr>
        </p:nvSpPr>
        <p:spPr>
          <a:xfrm>
            <a:off x="311151" y="906463"/>
            <a:ext cx="5837767" cy="542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52117" y="906463"/>
            <a:ext cx="5839883" cy="542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0787700"/>
      </p:ext>
    </p:extLst>
  </p:cSld>
  <p:clrMapOvr>
    <a:masterClrMapping/>
  </p:clrMapOvr>
  <p:transition>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77285" y="0"/>
            <a:ext cx="11914716" cy="838200"/>
          </a:xfrm>
        </p:spPr>
        <p:txBody>
          <a:bodyPr/>
          <a:lstStyle/>
          <a:p>
            <a:r>
              <a:rPr lang="en-US"/>
              <a:t>Click to edit Master title style</a:t>
            </a:r>
            <a:endParaRPr lang="en-GB"/>
          </a:p>
        </p:txBody>
      </p:sp>
      <p:sp>
        <p:nvSpPr>
          <p:cNvPr id="3" name="Chart Placeholder 2"/>
          <p:cNvSpPr>
            <a:spLocks noGrp="1"/>
          </p:cNvSpPr>
          <p:nvPr>
            <p:ph type="chart" idx="1"/>
          </p:nvPr>
        </p:nvSpPr>
        <p:spPr>
          <a:xfrm>
            <a:off x="311152" y="906463"/>
            <a:ext cx="11880849" cy="5473700"/>
          </a:xfrm>
        </p:spPr>
        <p:txBody>
          <a:bodyPr/>
          <a:lstStyle/>
          <a:p>
            <a:pPr lvl="0"/>
            <a:endParaRPr lang="en-GB" noProof="0" dirty="0"/>
          </a:p>
        </p:txBody>
      </p:sp>
      <p:sp>
        <p:nvSpPr>
          <p:cNvPr id="4" name="Rectangle 6"/>
          <p:cNvSpPr>
            <a:spLocks noGrp="1" noChangeArrowheads="1"/>
          </p:cNvSpPr>
          <p:nvPr>
            <p:ph type="sldNum" sz="quarter" idx="10"/>
          </p:nvPr>
        </p:nvSpPr>
        <p:spPr>
          <a:xfrm>
            <a:off x="9654118" y="6599239"/>
            <a:ext cx="569383" cy="238125"/>
          </a:xfrm>
          <a:prstGeom prst="rect">
            <a:avLst/>
          </a:prstGeom>
        </p:spPr>
        <p:txBody>
          <a:bodyPr/>
          <a:lstStyle>
            <a:lvl1pPr algn="ctr">
              <a:spcBef>
                <a:spcPct val="25000"/>
              </a:spcBef>
              <a:buSzPct val="125000"/>
              <a:buFont typeface="Wingdings" pitchFamily="2" charset="2"/>
              <a:buNone/>
              <a:defRPr>
                <a:ea typeface="ＭＳ Ｐゴシック" pitchFamily="34" charset="-128"/>
              </a:defRPr>
            </a:lvl1pPr>
          </a:lstStyle>
          <a:p>
            <a:pPr>
              <a:defRPr/>
            </a:pPr>
            <a:fld id="{08618860-3153-46CC-A4A1-37526655B866}" type="slidenum">
              <a:rPr lang="en-GB"/>
              <a:pPr>
                <a:defRPr/>
              </a:pPr>
              <a:t>‹#›</a:t>
            </a:fld>
            <a:endParaRPr lang="en-GB" dirty="0"/>
          </a:p>
        </p:txBody>
      </p:sp>
    </p:spTree>
    <p:extLst>
      <p:ext uri="{BB962C8B-B14F-4D97-AF65-F5344CB8AC3E}">
        <p14:creationId xmlns:p14="http://schemas.microsoft.com/office/powerpoint/2010/main" val="2226849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11/26/2020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87678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400" y="12700"/>
            <a:ext cx="11912600" cy="839788"/>
          </a:xfrm>
        </p:spPr>
        <p:txBody>
          <a:bodyPr/>
          <a:lstStyle/>
          <a:p>
            <a:r>
              <a:rPr lang="en-US"/>
              <a:t>Click to edit Master title style</a:t>
            </a:r>
          </a:p>
        </p:txBody>
      </p:sp>
      <p:sp>
        <p:nvSpPr>
          <p:cNvPr id="3" name="Table Placeholder 2"/>
          <p:cNvSpPr>
            <a:spLocks noGrp="1"/>
          </p:cNvSpPr>
          <p:nvPr>
            <p:ph type="tbl" idx="1"/>
          </p:nvPr>
        </p:nvSpPr>
        <p:spPr>
          <a:xfrm>
            <a:off x="311152" y="906463"/>
            <a:ext cx="11880849" cy="5422900"/>
          </a:xfrm>
        </p:spPr>
        <p:txBody>
          <a:bodyPr/>
          <a:lstStyle/>
          <a:p>
            <a:endParaRPr lang="en-US" dirty="0"/>
          </a:p>
        </p:txBody>
      </p:sp>
    </p:spTree>
    <p:extLst>
      <p:ext uri="{BB962C8B-B14F-4D97-AF65-F5344CB8AC3E}">
        <p14:creationId xmlns:p14="http://schemas.microsoft.com/office/powerpoint/2010/main" val="3540630816"/>
      </p:ext>
    </p:extLst>
  </p:cSld>
  <p:clrMapOvr>
    <a:masterClrMapping/>
  </p:clrMapOvr>
  <p:transition spd="med">
    <p:pull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제목 슬라이드">
    <p:bg>
      <p:bgRef idx="1001">
        <a:schemeClr val="bg1"/>
      </p:bgRef>
    </p:bg>
    <p:spTree>
      <p:nvGrpSpPr>
        <p:cNvPr id="1" name=""/>
        <p:cNvGrpSpPr/>
        <p:nvPr/>
      </p:nvGrpSpPr>
      <p:grpSpPr>
        <a:xfrm>
          <a:off x="0" y="0"/>
          <a:ext cx="0" cy="0"/>
          <a:chOff x="0" y="0"/>
          <a:chExt cx="0" cy="0"/>
        </a:xfrm>
      </p:grpSpPr>
      <p:sp>
        <p:nvSpPr>
          <p:cNvPr id="2" name="제목 1"/>
          <p:cNvSpPr>
            <a:spLocks noGrp="1"/>
          </p:cNvSpPr>
          <p:nvPr>
            <p:ph type="ctrTitle"/>
          </p:nvPr>
        </p:nvSpPr>
        <p:spPr>
          <a:xfrm>
            <a:off x="838200" y="1138129"/>
            <a:ext cx="10515600" cy="2387600"/>
          </a:xfrm>
        </p:spPr>
        <p:txBody>
          <a:bodyPr anchor="b">
            <a:normAutofit/>
          </a:bodyPr>
          <a:lstStyle>
            <a:lvl1pPr algn="ctr">
              <a:defRPr sz="4400">
                <a:solidFill>
                  <a:schemeClr val="tx1"/>
                </a:solidFill>
                <a:latin typeface="Gill Sans MT" panose="020B0502020104020203" pitchFamily="34" charset="0"/>
              </a:defRPr>
            </a:lvl1pPr>
          </a:lstStyle>
          <a:p>
            <a:r>
              <a:rPr lang="ko-KR" altLang="en-US" dirty="0"/>
              <a:t>마스터 제목 스타일 편집</a:t>
            </a:r>
          </a:p>
        </p:txBody>
      </p:sp>
      <p:sp>
        <p:nvSpPr>
          <p:cNvPr id="3" name="부제목 2"/>
          <p:cNvSpPr>
            <a:spLocks noGrp="1"/>
          </p:cNvSpPr>
          <p:nvPr>
            <p:ph type="subTitle" idx="1"/>
          </p:nvPr>
        </p:nvSpPr>
        <p:spPr>
          <a:xfrm>
            <a:off x="838200" y="3617804"/>
            <a:ext cx="10515600" cy="1655762"/>
          </a:xfrm>
        </p:spPr>
        <p:txBody>
          <a:bodyPr>
            <a:normAutofit/>
          </a:bodyPr>
          <a:lstStyle>
            <a:lvl1pPr marL="0" indent="0" algn="ctr">
              <a:buNone/>
              <a:defRPr sz="3600">
                <a:solidFill>
                  <a:schemeClr val="bg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마스터 부제목 스타일 편집</a:t>
            </a:r>
          </a:p>
        </p:txBody>
      </p:sp>
    </p:spTree>
    <p:extLst>
      <p:ext uri="{BB962C8B-B14F-4D97-AF65-F5344CB8AC3E}">
        <p14:creationId xmlns:p14="http://schemas.microsoft.com/office/powerpoint/2010/main" val="217698658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838200" y="402952"/>
            <a:ext cx="10515600" cy="757130"/>
          </a:xfrm>
          <a:noFill/>
        </p:spPr>
        <p:txBody>
          <a:bodyPr wrap="square" rtlCol="0">
            <a:spAutoFit/>
          </a:bodyPr>
          <a:lstStyle>
            <a:lvl1pPr>
              <a:defRPr lang="ko-KR" altLang="en-US" sz="4800" b="0">
                <a:ln>
                  <a:solidFill>
                    <a:schemeClr val="bg1">
                      <a:alpha val="0"/>
                    </a:schemeClr>
                  </a:solidFill>
                </a:ln>
                <a:solidFill>
                  <a:schemeClr val="tx1"/>
                </a:solidFill>
                <a:latin typeface="Gill Sans MT" panose="020B0502020104020203" pitchFamily="34" charset="0"/>
                <a:ea typeface="+mn-ea"/>
                <a:cs typeface="Arial" panose="020B0604020202020204" pitchFamily="34" charset="0"/>
              </a:defRPr>
            </a:lvl1pPr>
          </a:lstStyle>
          <a:p>
            <a:pPr marL="0" lvl="0"/>
            <a:r>
              <a:rPr lang="ko-KR" altLang="en-US" dirty="0"/>
              <a:t>마스터 제목 스타일 편집</a:t>
            </a:r>
          </a:p>
        </p:txBody>
      </p:sp>
      <p:sp>
        <p:nvSpPr>
          <p:cNvPr id="3" name="내용 개체 틀 2"/>
          <p:cNvSpPr>
            <a:spLocks noGrp="1"/>
          </p:cNvSpPr>
          <p:nvPr>
            <p:ph idx="1"/>
          </p:nvPr>
        </p:nvSpPr>
        <p:spPr>
          <a:xfrm>
            <a:off x="838200" y="1355834"/>
            <a:ext cx="10515600" cy="4967848"/>
          </a:xfrm>
        </p:spPr>
        <p:txBody>
          <a:bodyPr/>
          <a:lstStyle>
            <a:lvl1pPr marL="361950" indent="-361950">
              <a:lnSpc>
                <a:spcPct val="100000"/>
              </a:lnSpc>
              <a:spcBef>
                <a:spcPts val="700"/>
              </a:spcBef>
              <a:buFont typeface="Wingdings" panose="05000000000000000000" pitchFamily="2" charset="2"/>
              <a:buChar char="§"/>
              <a:defRPr>
                <a:solidFill>
                  <a:schemeClr val="tx1"/>
                </a:solidFill>
                <a:latin typeface="Gill Sans MT" panose="020B0502020104020203" pitchFamily="34" charset="0"/>
              </a:defRPr>
            </a:lvl1pPr>
            <a:lvl2pPr marL="630238" indent="-268288">
              <a:lnSpc>
                <a:spcPct val="100000"/>
              </a:lnSpc>
              <a:tabLst>
                <a:tab pos="10229850" algn="l"/>
              </a:tabLst>
              <a:defRPr>
                <a:solidFill>
                  <a:schemeClr val="tx1">
                    <a:lumMod val="65000"/>
                    <a:lumOff val="35000"/>
                  </a:schemeClr>
                </a:solidFill>
                <a:latin typeface="Gill Sans MT" panose="020B0502020104020203" pitchFamily="34" charset="0"/>
              </a:defRPr>
            </a:lvl2pPr>
            <a:lvl3pPr marL="993775" indent="-268288">
              <a:lnSpc>
                <a:spcPct val="100000"/>
              </a:lnSpc>
              <a:spcBef>
                <a:spcPts val="300"/>
              </a:spcBef>
              <a:buFont typeface="Gill Sans MT" panose="020B0502020104020203" pitchFamily="34" charset="0"/>
              <a:buChar char="–"/>
              <a:defRPr>
                <a:solidFill>
                  <a:srgbClr val="6D6D6D"/>
                </a:solidFill>
                <a:latin typeface="Gill Sans MT" panose="020B0502020104020203" pitchFamily="34" charset="0"/>
              </a:defRPr>
            </a:lvl3pPr>
            <a:lvl4pPr>
              <a:defRPr>
                <a:solidFill>
                  <a:schemeClr val="tx1"/>
                </a:solidFill>
                <a:latin typeface="Gill Sans MT" panose="020B0502020104020203" pitchFamily="34" charset="0"/>
              </a:defRPr>
            </a:lvl4pPr>
            <a:lvl5pPr>
              <a:defRPr sz="800">
                <a:solidFill>
                  <a:schemeClr val="tx1"/>
                </a:solidFill>
                <a:latin typeface="Gill Sans MT" panose="020B0502020104020203"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9" name="TextBox 8"/>
          <p:cNvSpPr txBox="1"/>
          <p:nvPr userDrawn="1"/>
        </p:nvSpPr>
        <p:spPr>
          <a:xfrm>
            <a:off x="10776342" y="6427800"/>
            <a:ext cx="687628" cy="246221"/>
          </a:xfrm>
          <a:prstGeom prst="rect">
            <a:avLst/>
          </a:prstGeom>
          <a:noFill/>
        </p:spPr>
        <p:txBody>
          <a:bodyPr wrap="square" rtlCol="0">
            <a:spAutoFit/>
          </a:bodyPr>
          <a:lstStyle/>
          <a:p>
            <a:pPr algn="r"/>
            <a:fld id="{8C649137-2043-422A-A650-B935B7609145}" type="slidenum">
              <a:rPr lang="ko-KR" altLang="en-US" sz="1000" i="1" smtClean="0">
                <a:solidFill>
                  <a:schemeClr val="bg1">
                    <a:lumMod val="50000"/>
                  </a:schemeClr>
                </a:solidFill>
                <a:latin typeface="Georgia" pitchFamily="18" charset="0"/>
              </a:rPr>
              <a:pPr algn="r"/>
              <a:t>‹#›</a:t>
            </a:fld>
            <a:endParaRPr lang="ko-KR" altLang="en-US" sz="1000" i="1" dirty="0">
              <a:solidFill>
                <a:schemeClr val="bg1">
                  <a:lumMod val="50000"/>
                </a:schemeClr>
              </a:solidFill>
              <a:latin typeface="Georgia" pitchFamily="18" charset="0"/>
            </a:endParaRPr>
          </a:p>
        </p:txBody>
      </p:sp>
    </p:spTree>
    <p:extLst>
      <p:ext uri="{BB962C8B-B14F-4D97-AF65-F5344CB8AC3E}">
        <p14:creationId xmlns:p14="http://schemas.microsoft.com/office/powerpoint/2010/main" val="1480629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139B4DDC-AEA0-4677-84C9-EB815786CA42}" type="datetime1">
              <a:rPr lang="ko-KR" altLang="en-US" smtClean="0"/>
              <a:t>2020-11-26</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196714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6500899"/>
      </p:ext>
    </p:extLst>
  </p:cSld>
  <p:clrMapOvr>
    <a:masterClrMapping/>
  </p:clrMapOvr>
  <p:transition>
    <p:pull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AF3EBA03-BE83-44FA-8D39-E7BFFBD8D206}" type="datetime1">
              <a:rPr lang="ko-KR" altLang="en-US" smtClean="0"/>
              <a:t>2020-11-26</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2702040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C756F885-0999-4057-A8F5-C9BBBB35A591}" type="datetime1">
              <a:rPr lang="ko-KR" altLang="en-US" smtClean="0"/>
              <a:t>2020-11-26</a:t>
            </a:fld>
            <a:endParaRPr lang="ko-KR" altLang="en-US" dirty="0"/>
          </a:p>
        </p:txBody>
      </p:sp>
      <p:sp>
        <p:nvSpPr>
          <p:cNvPr id="8" name="바닥글 개체 틀 7"/>
          <p:cNvSpPr>
            <a:spLocks noGrp="1"/>
          </p:cNvSpPr>
          <p:nvPr>
            <p:ph type="ftr" sz="quarter" idx="11"/>
          </p:nvPr>
        </p:nvSpPr>
        <p:spPr/>
        <p:txBody>
          <a:bodyPr/>
          <a:lstStyle/>
          <a:p>
            <a:endParaRPr lang="ko-KR" altLang="en-US" dirty="0"/>
          </a:p>
        </p:txBody>
      </p:sp>
      <p:sp>
        <p:nvSpPr>
          <p:cNvPr id="9" name="슬라이드 번호 개체 틀 8"/>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4108938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ED5902F6-3B46-4B55-8841-33BD9A5F5E26}" type="datetime1">
              <a:rPr lang="ko-KR" altLang="en-US" smtClean="0"/>
              <a:t>2020-11-26</a:t>
            </a:fld>
            <a:endParaRPr lang="ko-KR" altLang="en-US" dirty="0"/>
          </a:p>
        </p:txBody>
      </p:sp>
      <p:sp>
        <p:nvSpPr>
          <p:cNvPr id="4" name="바닥글 개체 틀 3"/>
          <p:cNvSpPr>
            <a:spLocks noGrp="1"/>
          </p:cNvSpPr>
          <p:nvPr>
            <p:ph type="ftr" sz="quarter" idx="11"/>
          </p:nvPr>
        </p:nvSpPr>
        <p:spPr/>
        <p:txBody>
          <a:bodyPr/>
          <a:lstStyle/>
          <a:p>
            <a:endParaRPr lang="ko-KR" altLang="en-US" dirty="0"/>
          </a:p>
        </p:txBody>
      </p:sp>
      <p:sp>
        <p:nvSpPr>
          <p:cNvPr id="5" name="슬라이드 번호 개체 틀 4"/>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3557384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A2601649-51FC-49FF-85E1-0B06EF75CEDD}" type="datetime1">
              <a:rPr lang="ko-KR" altLang="en-US" smtClean="0"/>
              <a:t>2020-11-26</a:t>
            </a:fld>
            <a:endParaRPr lang="ko-KR" altLang="en-US" dirty="0"/>
          </a:p>
        </p:txBody>
      </p:sp>
      <p:sp>
        <p:nvSpPr>
          <p:cNvPr id="3" name="바닥글 개체 틀 2"/>
          <p:cNvSpPr>
            <a:spLocks noGrp="1"/>
          </p:cNvSpPr>
          <p:nvPr>
            <p:ph type="ftr" sz="quarter" idx="1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2402511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AB5AC806-B262-4E21-A811-D9981462B87E}" type="datetime1">
              <a:rPr lang="ko-KR" altLang="en-US" smtClean="0"/>
              <a:t>2020-11-26</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1208651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46E17D3C-642B-4870-BFD2-1836090BB7D6}" type="datetime1">
              <a:rPr lang="ko-KR" altLang="en-US" smtClean="0"/>
              <a:t>2020-11-26</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1430143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660D262-EC9A-4A31-A03F-836E81A41A83}" type="datetime1">
              <a:rPr lang="ko-KR" altLang="en-US" smtClean="0"/>
              <a:t>2020-11-26</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3680316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E59850E-9E50-4543-A9EB-9EC83545D5C7}" type="datetime1">
              <a:rPr lang="ko-KR" altLang="en-US" smtClean="0"/>
              <a:t>2020-11-26</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2085332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제목 슬라이드">
    <p:bg>
      <p:bgRef idx="1001">
        <a:schemeClr val="bg1"/>
      </p:bgRef>
    </p:bg>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7FE13335-3CD8-42CA-9BC2-D1C804267065}"/>
              </a:ext>
            </a:extLst>
          </p:cNvPr>
          <p:cNvSpPr/>
          <p:nvPr userDrawn="1"/>
        </p:nvSpPr>
        <p:spPr>
          <a:xfrm>
            <a:off x="0" y="0"/>
            <a:ext cx="1429857" cy="6858000"/>
          </a:xfrm>
          <a:prstGeom prst="rect">
            <a:avLst/>
          </a:prstGeom>
          <a:solidFill>
            <a:srgbClr val="3A61A8"/>
          </a:solidFill>
          <a:ln w="25400" cap="flat" cmpd="sng" algn="ctr">
            <a:noFill/>
            <a:prstDash val="solid"/>
            <a:headEnd type="none" w="med" len="med"/>
            <a:tailEnd type="triangle" w="med" len="me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ko-KR" altLang="en-US" sz="1800" b="1" i="0"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6" name="직사각형 5">
            <a:extLst>
              <a:ext uri="{FF2B5EF4-FFF2-40B4-BE49-F238E27FC236}">
                <a16:creationId xmlns:a16="http://schemas.microsoft.com/office/drawing/2014/main" id="{AC289687-0E23-41EA-90AC-74E1C377EF4C}"/>
              </a:ext>
            </a:extLst>
          </p:cNvPr>
          <p:cNvSpPr/>
          <p:nvPr userDrawn="1"/>
        </p:nvSpPr>
        <p:spPr>
          <a:xfrm>
            <a:off x="1429857" y="0"/>
            <a:ext cx="3224439" cy="6858000"/>
          </a:xfrm>
          <a:prstGeom prst="rect">
            <a:avLst/>
          </a:prstGeom>
          <a:solidFill>
            <a:srgbClr val="2C4F8D"/>
          </a:solidFill>
          <a:ln w="25400" cap="flat" cmpd="sng" algn="ctr">
            <a:noFill/>
            <a:prstDash val="solid"/>
            <a:headEnd type="none" w="med" len="med"/>
            <a:tailEnd type="triangle" w="med" len="me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ko-KR" altLang="en-US" sz="1800" b="1" i="0"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7" name="직사각형 6">
            <a:extLst>
              <a:ext uri="{FF2B5EF4-FFF2-40B4-BE49-F238E27FC236}">
                <a16:creationId xmlns:a16="http://schemas.microsoft.com/office/drawing/2014/main" id="{0EC2DEEA-8562-47E4-8991-B5D1562A08E2}"/>
              </a:ext>
            </a:extLst>
          </p:cNvPr>
          <p:cNvSpPr/>
          <p:nvPr userDrawn="1"/>
        </p:nvSpPr>
        <p:spPr>
          <a:xfrm>
            <a:off x="4654296" y="0"/>
            <a:ext cx="7555538" cy="6858000"/>
          </a:xfrm>
          <a:prstGeom prst="rect">
            <a:avLst/>
          </a:prstGeom>
          <a:solidFill>
            <a:srgbClr val="203864"/>
          </a:solidFill>
          <a:ln w="25400" cap="flat" cmpd="sng" algn="ctr">
            <a:noFill/>
            <a:prstDash val="solid"/>
            <a:headEnd type="none" w="med" len="med"/>
            <a:tailEnd type="triangle" w="med" len="me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ko-KR" altLang="en-US" sz="1800" b="1" i="0"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2" name="제목 1"/>
          <p:cNvSpPr>
            <a:spLocks noGrp="1"/>
          </p:cNvSpPr>
          <p:nvPr>
            <p:ph type="ctrTitle" hasCustomPrompt="1"/>
          </p:nvPr>
        </p:nvSpPr>
        <p:spPr>
          <a:xfrm>
            <a:off x="5144614" y="1360714"/>
            <a:ext cx="6633727" cy="4136571"/>
          </a:xfrm>
        </p:spPr>
        <p:txBody>
          <a:bodyPr anchor="ctr">
            <a:normAutofit/>
          </a:bodyPr>
          <a:lstStyle>
            <a:lvl1pPr algn="l">
              <a:lnSpc>
                <a:spcPct val="110000"/>
              </a:lnSpc>
              <a:defRPr sz="4800">
                <a:solidFill>
                  <a:schemeClr val="bg1"/>
                </a:solidFill>
                <a:latin typeface="Gill Sans MT" panose="020B0502020104020203" pitchFamily="34" charset="0"/>
                <a:ea typeface="나눔바른고딕" panose="020B0603020101020101" pitchFamily="50" charset="-127"/>
              </a:defRPr>
            </a:lvl1pPr>
          </a:lstStyle>
          <a:p>
            <a:r>
              <a:rPr lang="en-US" altLang="ko-KR" dirty="0"/>
              <a:t>Title</a:t>
            </a:r>
            <a:endParaRPr lang="ko-KR" altLang="en-US" dirty="0"/>
          </a:p>
        </p:txBody>
      </p:sp>
      <p:sp>
        <p:nvSpPr>
          <p:cNvPr id="3" name="부제목 2"/>
          <p:cNvSpPr>
            <a:spLocks noGrp="1"/>
          </p:cNvSpPr>
          <p:nvPr>
            <p:ph type="subTitle" idx="1"/>
          </p:nvPr>
        </p:nvSpPr>
        <p:spPr>
          <a:xfrm>
            <a:off x="1578428" y="1360715"/>
            <a:ext cx="2841171" cy="4136570"/>
          </a:xfrm>
        </p:spPr>
        <p:txBody>
          <a:bodyPr anchor="ctr">
            <a:noAutofit/>
          </a:bodyPr>
          <a:lstStyle>
            <a:lvl1pPr marL="0" indent="0" algn="r">
              <a:buNone/>
              <a:defRPr sz="2000">
                <a:solidFill>
                  <a:schemeClr val="bg1"/>
                </a:solidFill>
                <a:latin typeface="Gill Sans MT" panose="020B0502020104020203" pitchFamily="34" charset="0"/>
                <a:ea typeface="나눔바른고딕" panose="020B0603020101020101" pitchFamily="50" charset="-12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ko-KR" altLang="en-US" dirty="0"/>
          </a:p>
        </p:txBody>
      </p:sp>
      <p:pic>
        <p:nvPicPr>
          <p:cNvPr id="8" name="Picture 2" descr="snu logo png에 대한 이미지 검색결과">
            <a:extLst>
              <a:ext uri="{FF2B5EF4-FFF2-40B4-BE49-F238E27FC236}">
                <a16:creationId xmlns:a16="http://schemas.microsoft.com/office/drawing/2014/main" id="{98D69F2C-EAF7-4B4A-AF91-58718C758DD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4236" y="6050018"/>
            <a:ext cx="574302" cy="59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34343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83DBD471-3E42-4319-A56A-11411ECDAEE3}"/>
              </a:ext>
            </a:extLst>
          </p:cNvPr>
          <p:cNvSpPr/>
          <p:nvPr userDrawn="1"/>
        </p:nvSpPr>
        <p:spPr>
          <a:xfrm>
            <a:off x="0" y="0"/>
            <a:ext cx="1429857" cy="6858000"/>
          </a:xfrm>
          <a:prstGeom prst="rect">
            <a:avLst/>
          </a:prstGeom>
          <a:solidFill>
            <a:srgbClr val="3A61A8"/>
          </a:solidFill>
          <a:ln w="25400" cap="flat" cmpd="sng" algn="ctr">
            <a:noFill/>
            <a:prstDash val="solid"/>
            <a:headEnd type="none" w="med" len="med"/>
            <a:tailEnd type="triangle" w="med" len="me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ko-KR" altLang="en-US" sz="1800" b="1" i="0"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7" name="직사각형 6">
            <a:extLst>
              <a:ext uri="{FF2B5EF4-FFF2-40B4-BE49-F238E27FC236}">
                <a16:creationId xmlns:a16="http://schemas.microsoft.com/office/drawing/2014/main" id="{4E4C8E2D-565B-42BD-B86A-C0D721278855}"/>
              </a:ext>
            </a:extLst>
          </p:cNvPr>
          <p:cNvSpPr/>
          <p:nvPr userDrawn="1"/>
        </p:nvSpPr>
        <p:spPr>
          <a:xfrm>
            <a:off x="1429858" y="0"/>
            <a:ext cx="960646" cy="6858000"/>
          </a:xfrm>
          <a:prstGeom prst="rect">
            <a:avLst/>
          </a:prstGeom>
          <a:solidFill>
            <a:srgbClr val="2C4F8D"/>
          </a:solidFill>
          <a:ln w="25400" cap="flat" cmpd="sng" algn="ctr">
            <a:noFill/>
            <a:prstDash val="solid"/>
            <a:headEnd type="none" w="med" len="med"/>
            <a:tailEnd type="triangle" w="med" len="me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ko-KR" altLang="en-US" sz="1800" b="1" i="0"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8" name="직사각형 7">
            <a:extLst>
              <a:ext uri="{FF2B5EF4-FFF2-40B4-BE49-F238E27FC236}">
                <a16:creationId xmlns:a16="http://schemas.microsoft.com/office/drawing/2014/main" id="{E831893A-C6FD-46AC-A8BE-2308FC5AACE5}"/>
              </a:ext>
            </a:extLst>
          </p:cNvPr>
          <p:cNvSpPr/>
          <p:nvPr userDrawn="1"/>
        </p:nvSpPr>
        <p:spPr>
          <a:xfrm>
            <a:off x="2390504" y="0"/>
            <a:ext cx="9819330" cy="6858000"/>
          </a:xfrm>
          <a:prstGeom prst="rect">
            <a:avLst/>
          </a:prstGeom>
          <a:solidFill>
            <a:srgbClr val="203864"/>
          </a:solidFill>
          <a:ln w="25400" cap="flat" cmpd="sng" algn="ctr">
            <a:noFill/>
            <a:prstDash val="solid"/>
            <a:headEnd type="none" w="med" len="med"/>
            <a:tailEnd type="triangle" w="med" len="me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ko-KR" altLang="en-US" sz="1800" b="1" i="0" u="none" strike="noStrike" kern="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endParaRPr>
          </a:p>
        </p:txBody>
      </p:sp>
      <p:sp>
        <p:nvSpPr>
          <p:cNvPr id="11" name="제목 1">
            <a:extLst>
              <a:ext uri="{FF2B5EF4-FFF2-40B4-BE49-F238E27FC236}">
                <a16:creationId xmlns:a16="http://schemas.microsoft.com/office/drawing/2014/main" id="{4579E7C2-3465-479F-BE8A-CC0A9CDFC1DC}"/>
              </a:ext>
            </a:extLst>
          </p:cNvPr>
          <p:cNvSpPr>
            <a:spLocks noGrp="1"/>
          </p:cNvSpPr>
          <p:nvPr>
            <p:ph type="ctrTitle" hasCustomPrompt="1"/>
          </p:nvPr>
        </p:nvSpPr>
        <p:spPr>
          <a:xfrm>
            <a:off x="2852058" y="1360714"/>
            <a:ext cx="8948055" cy="4136571"/>
          </a:xfrm>
        </p:spPr>
        <p:txBody>
          <a:bodyPr anchor="ctr">
            <a:normAutofit/>
          </a:bodyPr>
          <a:lstStyle>
            <a:lvl1pPr algn="l">
              <a:lnSpc>
                <a:spcPct val="110000"/>
              </a:lnSpc>
              <a:defRPr sz="4800">
                <a:solidFill>
                  <a:schemeClr val="bg1"/>
                </a:solidFill>
                <a:latin typeface="Gill Sans MT" panose="020B0502020104020203" pitchFamily="34" charset="0"/>
                <a:ea typeface="나눔바른고딕" panose="020B0603020101020101" pitchFamily="50" charset="-127"/>
              </a:defRPr>
            </a:lvl1pPr>
          </a:lstStyle>
          <a:p>
            <a:r>
              <a:rPr lang="en-US" altLang="ko-KR" dirty="0"/>
              <a:t>Title</a:t>
            </a:r>
            <a:endParaRPr lang="ko-KR" altLang="en-US" dirty="0"/>
          </a:p>
        </p:txBody>
      </p:sp>
    </p:spTree>
    <p:extLst>
      <p:ext uri="{BB962C8B-B14F-4D97-AF65-F5344CB8AC3E}">
        <p14:creationId xmlns:p14="http://schemas.microsoft.com/office/powerpoint/2010/main" val="141156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43214572"/>
      </p:ext>
    </p:extLst>
  </p:cSld>
  <p:clrMapOvr>
    <a:masterClrMapping/>
  </p:clrMapOvr>
  <p:transition>
    <p:pull dir="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18226" y="379958"/>
            <a:ext cx="10955548" cy="772327"/>
          </a:xfrm>
          <a:noFill/>
        </p:spPr>
        <p:txBody>
          <a:bodyPr wrap="square" rtlCol="0">
            <a:spAutoFit/>
          </a:bodyPr>
          <a:lstStyle>
            <a:lvl1pPr>
              <a:defRPr lang="ko-KR" altLang="en-US" sz="4800" b="0">
                <a:ln>
                  <a:solidFill>
                    <a:schemeClr val="bg1">
                      <a:alpha val="0"/>
                    </a:schemeClr>
                  </a:solidFill>
                </a:ln>
                <a:solidFill>
                  <a:srgbClr val="F76100"/>
                </a:solidFill>
                <a:latin typeface="Gill Sans MT" panose="020B0502020104020203" pitchFamily="34" charset="0"/>
                <a:ea typeface="나눔바른고딕" panose="020B0603020101020101" pitchFamily="50" charset="-127"/>
                <a:cs typeface="Arial" panose="020B0604020202020204" pitchFamily="34" charset="0"/>
              </a:defRPr>
            </a:lvl1pPr>
          </a:lstStyle>
          <a:p>
            <a:pPr marL="0" lvl="0"/>
            <a:r>
              <a:rPr lang="ko-KR" altLang="en-US" dirty="0"/>
              <a:t>마스터 제목 스타일 편집</a:t>
            </a:r>
          </a:p>
        </p:txBody>
      </p:sp>
      <p:sp>
        <p:nvSpPr>
          <p:cNvPr id="3" name="내용 개체 틀 2"/>
          <p:cNvSpPr>
            <a:spLocks noGrp="1"/>
          </p:cNvSpPr>
          <p:nvPr>
            <p:ph idx="1"/>
          </p:nvPr>
        </p:nvSpPr>
        <p:spPr>
          <a:xfrm>
            <a:off x="618226" y="1314398"/>
            <a:ext cx="10955548" cy="5081885"/>
          </a:xfrm>
        </p:spPr>
        <p:txBody>
          <a:bodyPr/>
          <a:lstStyle>
            <a:lvl1pPr marL="361950" indent="-361950">
              <a:lnSpc>
                <a:spcPct val="100000"/>
              </a:lnSpc>
              <a:spcBef>
                <a:spcPts val="700"/>
              </a:spcBef>
              <a:buFont typeface="Wingdings" panose="05000000000000000000" pitchFamily="2" charset="2"/>
              <a:buChar char="§"/>
              <a:defRPr>
                <a:solidFill>
                  <a:schemeClr val="tx1"/>
                </a:solidFill>
                <a:latin typeface="Gill Sans MT" panose="020B0502020104020203" pitchFamily="34" charset="0"/>
                <a:ea typeface="나눔바른고딕" panose="020B0603020101020101" pitchFamily="50" charset="-127"/>
              </a:defRPr>
            </a:lvl1pPr>
            <a:lvl2pPr marL="449263" indent="-268288">
              <a:lnSpc>
                <a:spcPct val="100000"/>
              </a:lnSpc>
              <a:spcBef>
                <a:spcPts val="500"/>
              </a:spcBef>
              <a:tabLst>
                <a:tab pos="10229850" algn="l"/>
              </a:tabLst>
              <a:defRPr>
                <a:solidFill>
                  <a:schemeClr val="tx1">
                    <a:lumMod val="65000"/>
                    <a:lumOff val="35000"/>
                  </a:schemeClr>
                </a:solidFill>
                <a:latin typeface="Gill Sans MT" panose="020B0502020104020203" pitchFamily="34" charset="0"/>
                <a:ea typeface="나눔바른고딕" panose="020B0603020101020101" pitchFamily="50" charset="-127"/>
              </a:defRPr>
            </a:lvl2pPr>
            <a:lvl3pPr marL="630238" indent="-268288" latinLnBrk="0">
              <a:lnSpc>
                <a:spcPct val="100000"/>
              </a:lnSpc>
              <a:spcBef>
                <a:spcPts val="300"/>
              </a:spcBef>
              <a:buFont typeface="Gill Sans MT" panose="020B0502020104020203" pitchFamily="34" charset="0"/>
              <a:buChar char="–"/>
              <a:defRPr>
                <a:solidFill>
                  <a:srgbClr val="6D6D6D"/>
                </a:solidFill>
                <a:latin typeface="Gill Sans MT" panose="020B0502020104020203" pitchFamily="34" charset="0"/>
                <a:ea typeface="나눔바른고딕" panose="020B0603020101020101" pitchFamily="50" charset="-127"/>
              </a:defRPr>
            </a:lvl3pPr>
            <a:lvl4pPr marL="896938" indent="-266700">
              <a:spcBef>
                <a:spcPts val="300"/>
              </a:spcBef>
              <a:defRPr>
                <a:solidFill>
                  <a:schemeClr val="tx1"/>
                </a:solidFill>
                <a:latin typeface="Gill Sans MT" panose="020B0502020104020203" pitchFamily="34" charset="0"/>
                <a:ea typeface="나눔바른고딕" panose="020B0603020101020101" pitchFamily="50" charset="-127"/>
              </a:defRPr>
            </a:lvl4pPr>
            <a:lvl5pPr marL="982663" indent="-180975">
              <a:defRPr sz="800">
                <a:solidFill>
                  <a:schemeClr val="tx1"/>
                </a:solidFill>
                <a:latin typeface="Gill Sans MT" panose="020B0502020104020203" pitchFamily="34" charset="0"/>
                <a:ea typeface="나눔바른고딕" panose="020B0603020101020101"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9" name="TextBox 8"/>
          <p:cNvSpPr txBox="1"/>
          <p:nvPr userDrawn="1"/>
        </p:nvSpPr>
        <p:spPr>
          <a:xfrm>
            <a:off x="11052393" y="6499172"/>
            <a:ext cx="687628" cy="246221"/>
          </a:xfrm>
          <a:prstGeom prst="rect">
            <a:avLst/>
          </a:prstGeom>
          <a:noFill/>
        </p:spPr>
        <p:txBody>
          <a:bodyPr wrap="square" rtlCol="0">
            <a:spAutoFit/>
          </a:bodyPr>
          <a:lstStyle/>
          <a:p>
            <a:pPr algn="r"/>
            <a:fld id="{8C649137-2043-422A-A650-B935B7609145}" type="slidenum">
              <a:rPr lang="ko-KR" altLang="en-US" sz="1000" i="1" smtClean="0">
                <a:solidFill>
                  <a:schemeClr val="bg1">
                    <a:lumMod val="50000"/>
                  </a:schemeClr>
                </a:solidFill>
                <a:latin typeface="Georgia" pitchFamily="18" charset="0"/>
              </a:rPr>
              <a:pPr algn="r"/>
              <a:t>‹#›</a:t>
            </a:fld>
            <a:endParaRPr lang="ko-KR" altLang="en-US" sz="1000" i="1" dirty="0">
              <a:solidFill>
                <a:schemeClr val="bg1">
                  <a:lumMod val="50000"/>
                </a:schemeClr>
              </a:solidFill>
              <a:latin typeface="Georgia" pitchFamily="18" charset="0"/>
            </a:endParaRPr>
          </a:p>
        </p:txBody>
      </p:sp>
    </p:spTree>
    <p:extLst>
      <p:ext uri="{BB962C8B-B14F-4D97-AF65-F5344CB8AC3E}">
        <p14:creationId xmlns:p14="http://schemas.microsoft.com/office/powerpoint/2010/main" val="589897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139B4DDC-AEA0-4677-84C9-EB815786CA42}" type="datetime1">
              <a:rPr lang="ko-KR" altLang="en-US" smtClean="0"/>
              <a:t>2020-11-26</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1514585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AF3EBA03-BE83-44FA-8D39-E7BFFBD8D206}" type="datetime1">
              <a:rPr lang="ko-KR" altLang="en-US" smtClean="0"/>
              <a:t>2020-11-26</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1299615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C756F885-0999-4057-A8F5-C9BBBB35A591}" type="datetime1">
              <a:rPr lang="ko-KR" altLang="en-US" smtClean="0"/>
              <a:t>2020-11-26</a:t>
            </a:fld>
            <a:endParaRPr lang="ko-KR" altLang="en-US" dirty="0"/>
          </a:p>
        </p:txBody>
      </p:sp>
      <p:sp>
        <p:nvSpPr>
          <p:cNvPr id="8" name="바닥글 개체 틀 7"/>
          <p:cNvSpPr>
            <a:spLocks noGrp="1"/>
          </p:cNvSpPr>
          <p:nvPr>
            <p:ph type="ftr" sz="quarter" idx="11"/>
          </p:nvPr>
        </p:nvSpPr>
        <p:spPr/>
        <p:txBody>
          <a:bodyPr/>
          <a:lstStyle/>
          <a:p>
            <a:endParaRPr lang="ko-KR" altLang="en-US" dirty="0"/>
          </a:p>
        </p:txBody>
      </p:sp>
      <p:sp>
        <p:nvSpPr>
          <p:cNvPr id="9" name="슬라이드 번호 개체 틀 8"/>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1945214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ED5902F6-3B46-4B55-8841-33BD9A5F5E26}" type="datetime1">
              <a:rPr lang="ko-KR" altLang="en-US" smtClean="0"/>
              <a:t>2020-11-26</a:t>
            </a:fld>
            <a:endParaRPr lang="ko-KR" altLang="en-US" dirty="0"/>
          </a:p>
        </p:txBody>
      </p:sp>
      <p:sp>
        <p:nvSpPr>
          <p:cNvPr id="4" name="바닥글 개체 틀 3"/>
          <p:cNvSpPr>
            <a:spLocks noGrp="1"/>
          </p:cNvSpPr>
          <p:nvPr>
            <p:ph type="ftr" sz="quarter" idx="11"/>
          </p:nvPr>
        </p:nvSpPr>
        <p:spPr/>
        <p:txBody>
          <a:bodyPr/>
          <a:lstStyle/>
          <a:p>
            <a:endParaRPr lang="ko-KR" altLang="en-US" dirty="0"/>
          </a:p>
        </p:txBody>
      </p:sp>
      <p:sp>
        <p:nvSpPr>
          <p:cNvPr id="5" name="슬라이드 번호 개체 틀 4"/>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580442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A2601649-51FC-49FF-85E1-0B06EF75CEDD}" type="datetime1">
              <a:rPr lang="ko-KR" altLang="en-US" smtClean="0"/>
              <a:t>2020-11-26</a:t>
            </a:fld>
            <a:endParaRPr lang="ko-KR" altLang="en-US" dirty="0"/>
          </a:p>
        </p:txBody>
      </p:sp>
      <p:sp>
        <p:nvSpPr>
          <p:cNvPr id="3" name="바닥글 개체 틀 2"/>
          <p:cNvSpPr>
            <a:spLocks noGrp="1"/>
          </p:cNvSpPr>
          <p:nvPr>
            <p:ph type="ftr" sz="quarter" idx="1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2209361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AB5AC806-B262-4E21-A811-D9981462B87E}" type="datetime1">
              <a:rPr lang="ko-KR" altLang="en-US" smtClean="0"/>
              <a:t>2020-11-26</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1267462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46E17D3C-642B-4870-BFD2-1836090BB7D6}" type="datetime1">
              <a:rPr lang="ko-KR" altLang="en-US" smtClean="0"/>
              <a:t>2020-11-26</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2933548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660D262-EC9A-4A31-A03F-836E81A41A83}" type="datetime1">
              <a:rPr lang="ko-KR" altLang="en-US" smtClean="0"/>
              <a:t>2020-11-26</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1885559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E59850E-9E50-4543-A9EB-9EC83545D5C7}" type="datetime1">
              <a:rPr lang="ko-KR" altLang="en-US" smtClean="0"/>
              <a:t>2020-11-26</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180637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11151" y="906463"/>
            <a:ext cx="5837767"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52117" y="906463"/>
            <a:ext cx="5839883"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2513507"/>
      </p:ext>
    </p:extLst>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8448664"/>
      </p:ext>
    </p:extLst>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6026058"/>
      </p:ext>
    </p:extLst>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141081"/>
      </p:ext>
    </p:extLst>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1223986"/>
      </p:ext>
    </p:extLst>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4871231"/>
      </p:ext>
    </p:extLst>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9400" y="12700"/>
            <a:ext cx="11912600" cy="839788"/>
          </a:xfrm>
          <a:prstGeom prst="rect">
            <a:avLst/>
          </a:prstGeom>
          <a:noFill/>
          <a:ln w="9525">
            <a:noFill/>
            <a:miter lim="800000"/>
            <a:headEnd/>
            <a:tailEnd/>
          </a:ln>
        </p:spPr>
        <p:txBody>
          <a:bodyPr vert="horz" wrap="square" lIns="80151" tIns="40076" rIns="80151" bIns="40076" numCol="1" anchor="ctr" anchorCtr="0" compatLnSpc="1">
            <a:prstTxWarp prst="textNoShape">
              <a:avLst/>
            </a:prstTxWarp>
          </a:bodyPr>
          <a:lstStyle/>
          <a:p>
            <a:pPr lvl="0"/>
            <a:r>
              <a:rPr lang="en-GB"/>
              <a:t>Click to edit Master title style</a:t>
            </a:r>
          </a:p>
        </p:txBody>
      </p:sp>
      <p:sp>
        <p:nvSpPr>
          <p:cNvPr id="4099" name="Rectangle 3"/>
          <p:cNvSpPr>
            <a:spLocks noGrp="1" noChangeArrowheads="1"/>
          </p:cNvSpPr>
          <p:nvPr>
            <p:ph type="body" idx="1"/>
          </p:nvPr>
        </p:nvSpPr>
        <p:spPr bwMode="auto">
          <a:xfrm>
            <a:off x="311152" y="906463"/>
            <a:ext cx="11880849" cy="5422900"/>
          </a:xfrm>
          <a:prstGeom prst="rect">
            <a:avLst/>
          </a:prstGeom>
          <a:noFill/>
          <a:ln w="9525">
            <a:noFill/>
            <a:miter lim="800000"/>
            <a:headEnd/>
            <a:tailEnd/>
          </a:ln>
        </p:spPr>
        <p:txBody>
          <a:bodyPr vert="horz" wrap="square" lIns="80151" tIns="40076" rIns="80151" bIns="40076" numCol="1" anchor="t" anchorCtr="0" compatLnSpc="1">
            <a:prstTxWarp prst="textNoShape">
              <a:avLst/>
            </a:prstTxWarp>
          </a:bodyPr>
          <a:lstStyle/>
          <a:p>
            <a:pPr lvl="0"/>
            <a:r>
              <a:rPr lang="en-GB"/>
              <a:t>Click to edit Master text styles</a:t>
            </a:r>
          </a:p>
          <a:p>
            <a:pPr lvl="1"/>
            <a:r>
              <a:rPr lang="en-GB"/>
              <a:t>Second</a:t>
            </a:r>
          </a:p>
          <a:p>
            <a:pPr lvl="2"/>
            <a:r>
              <a:rPr lang="en-GB"/>
              <a:t>Third</a:t>
            </a:r>
          </a:p>
          <a:p>
            <a:pPr lvl="3"/>
            <a:r>
              <a:rPr lang="en-GB"/>
              <a:t>Fourth</a:t>
            </a:r>
          </a:p>
        </p:txBody>
      </p:sp>
      <p:sp>
        <p:nvSpPr>
          <p:cNvPr id="830468" name="Line 4"/>
          <p:cNvSpPr>
            <a:spLocks noChangeShapeType="1"/>
          </p:cNvSpPr>
          <p:nvPr/>
        </p:nvSpPr>
        <p:spPr bwMode="gray">
          <a:xfrm>
            <a:off x="457200" y="787400"/>
            <a:ext cx="11734800" cy="0"/>
          </a:xfrm>
          <a:prstGeom prst="line">
            <a:avLst/>
          </a:prstGeom>
          <a:noFill/>
          <a:ln w="12700">
            <a:solidFill>
              <a:schemeClr val="bg2"/>
            </a:solidFill>
            <a:round/>
            <a:headEnd/>
            <a:tailEnd/>
          </a:ln>
          <a:effectLst/>
        </p:spPr>
        <p:txBody>
          <a:bodyPr lIns="80167" tIns="40084" rIns="80167" bIns="40084" anchor="ctr"/>
          <a:lstStyle/>
          <a:p>
            <a:pPr>
              <a:defRPr/>
            </a:pPr>
            <a:endParaRPr lang="en-GB" sz="1800" dirty="0">
              <a:latin typeface="Arial" pitchFamily="34" charset="0"/>
            </a:endParaRPr>
          </a:p>
        </p:txBody>
      </p:sp>
      <p:sp>
        <p:nvSpPr>
          <p:cNvPr id="830469" name="Line 5"/>
          <p:cNvSpPr>
            <a:spLocks noChangeShapeType="1"/>
          </p:cNvSpPr>
          <p:nvPr/>
        </p:nvSpPr>
        <p:spPr bwMode="gray">
          <a:xfrm>
            <a:off x="0" y="6373813"/>
            <a:ext cx="12192000" cy="0"/>
          </a:xfrm>
          <a:prstGeom prst="line">
            <a:avLst/>
          </a:prstGeom>
          <a:noFill/>
          <a:ln w="19050">
            <a:solidFill>
              <a:schemeClr val="bg2"/>
            </a:solidFill>
            <a:round/>
            <a:headEnd/>
            <a:tailEnd/>
          </a:ln>
          <a:effectLst/>
        </p:spPr>
        <p:txBody>
          <a:bodyPr lIns="80167" tIns="40084" rIns="80167" bIns="40084" anchor="ctr"/>
          <a:lstStyle/>
          <a:p>
            <a:pPr>
              <a:defRPr/>
            </a:pPr>
            <a:endParaRPr lang="en-GB" sz="1800" dirty="0">
              <a:latin typeface="Arial" pitchFamily="34" charset="0"/>
            </a:endParaRPr>
          </a:p>
        </p:txBody>
      </p:sp>
      <p:sp>
        <p:nvSpPr>
          <p:cNvPr id="830470" name="Rectangle 6"/>
          <p:cNvSpPr>
            <a:spLocks noChangeArrowheads="1"/>
          </p:cNvSpPr>
          <p:nvPr/>
        </p:nvSpPr>
        <p:spPr bwMode="invGray">
          <a:xfrm>
            <a:off x="9795933" y="6537326"/>
            <a:ext cx="349452" cy="265617"/>
          </a:xfrm>
          <a:prstGeom prst="rect">
            <a:avLst/>
          </a:prstGeom>
          <a:noFill/>
          <a:ln w="38100" algn="ctr">
            <a:noFill/>
            <a:miter lim="800000"/>
            <a:headEnd/>
            <a:tailEnd/>
          </a:ln>
          <a:effectLst/>
        </p:spPr>
        <p:txBody>
          <a:bodyPr wrap="none" lIns="80167" tIns="40084" rIns="80167" bIns="40084">
            <a:spAutoFit/>
          </a:bodyPr>
          <a:lstStyle/>
          <a:p>
            <a:pPr defTabSz="801688">
              <a:defRPr/>
            </a:pPr>
            <a:fld id="{A1A00B9A-5B0F-4DB6-8E15-38D31F7471AF}" type="slidenum">
              <a:rPr lang="en-GB" sz="1200">
                <a:solidFill>
                  <a:srgbClr val="FFFFFF"/>
                </a:solidFill>
                <a:latin typeface="Arial" pitchFamily="34" charset="0"/>
              </a:rPr>
              <a:pPr defTabSz="801688">
                <a:defRPr/>
              </a:pPr>
              <a:t>‹#›</a:t>
            </a:fld>
            <a:endParaRPr lang="en-GB" sz="1200" dirty="0">
              <a:solidFill>
                <a:srgbClr val="FFFFFF"/>
              </a:solidFill>
              <a:latin typeface="Arial" pitchFamily="34" charset="0"/>
            </a:endParaRPr>
          </a:p>
        </p:txBody>
      </p:sp>
      <p:sp>
        <p:nvSpPr>
          <p:cNvPr id="830471" name="Text Box 7"/>
          <p:cNvSpPr txBox="1">
            <a:spLocks noChangeArrowheads="1"/>
          </p:cNvSpPr>
          <p:nvPr/>
        </p:nvSpPr>
        <p:spPr bwMode="invGray">
          <a:xfrm>
            <a:off x="406400" y="6400801"/>
            <a:ext cx="3048000" cy="430887"/>
          </a:xfrm>
          <a:prstGeom prst="rect">
            <a:avLst/>
          </a:prstGeom>
          <a:noFill/>
          <a:ln w="38100">
            <a:noFill/>
            <a:miter lim="800000"/>
            <a:headEnd/>
            <a:tailEnd/>
          </a:ln>
          <a:effectLst/>
        </p:spPr>
        <p:txBody>
          <a:bodyPr wrap="square" anchor="ctr">
            <a:spAutoFit/>
          </a:bodyPr>
          <a:lstStyle/>
          <a:p>
            <a:pPr algn="l" fontAlgn="base">
              <a:lnSpc>
                <a:spcPct val="100000"/>
              </a:lnSpc>
              <a:buClrTx/>
              <a:buSzTx/>
              <a:buFontTx/>
              <a:buNone/>
              <a:defRPr/>
            </a:pPr>
            <a:r>
              <a:rPr lang="en-GB" sz="1100" dirty="0">
                <a:solidFill>
                  <a:schemeClr val="bg1"/>
                </a:solidFill>
                <a:latin typeface="Arial" pitchFamily="34" charset="0"/>
              </a:rPr>
              <a:t>University</a:t>
            </a:r>
            <a:r>
              <a:rPr lang="en-GB" sz="1100" baseline="0" dirty="0">
                <a:solidFill>
                  <a:schemeClr val="bg1"/>
                </a:solidFill>
                <a:latin typeface="Arial" pitchFamily="34" charset="0"/>
              </a:rPr>
              <a:t> Program Material</a:t>
            </a:r>
            <a:endParaRPr lang="en-GB" sz="1100" dirty="0">
              <a:solidFill>
                <a:schemeClr val="bg1"/>
              </a:solidFill>
              <a:latin typeface="Arial" pitchFamily="34" charset="0"/>
            </a:endParaRPr>
          </a:p>
          <a:p>
            <a:pPr algn="l" fontAlgn="base">
              <a:lnSpc>
                <a:spcPct val="100000"/>
              </a:lnSpc>
              <a:buClrTx/>
              <a:buSzTx/>
              <a:buFontTx/>
              <a:buNone/>
              <a:defRPr/>
            </a:pPr>
            <a:r>
              <a:rPr lang="en-GB" sz="1100" dirty="0">
                <a:solidFill>
                  <a:schemeClr val="bg1"/>
                </a:solidFill>
                <a:latin typeface="Arial" pitchFamily="34" charset="0"/>
                <a:cs typeface="Calibri"/>
              </a:rPr>
              <a:t>Copyright © ARM Ltd 2012</a:t>
            </a:r>
            <a:endParaRPr lang="en-GB" sz="1100" dirty="0">
              <a:solidFill>
                <a:schemeClr val="bg1"/>
              </a:solidFill>
              <a:latin typeface="Arial" pitchFamily="34" charset="0"/>
            </a:endParaRPr>
          </a:p>
        </p:txBody>
      </p:sp>
    </p:spTree>
    <p:extLst>
      <p:ext uri="{BB962C8B-B14F-4D97-AF65-F5344CB8AC3E}">
        <p14:creationId xmlns:p14="http://schemas.microsoft.com/office/powerpoint/2010/main" val="2890486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pull dir="ru"/>
  </p:transition>
  <p:txStyles>
    <p:titleStyle>
      <a:lvl1pPr algn="l" defTabSz="801688" rtl="0" eaLnBrk="0" fontAlgn="base" hangingPunct="0">
        <a:spcBef>
          <a:spcPct val="0"/>
        </a:spcBef>
        <a:spcAft>
          <a:spcPct val="0"/>
        </a:spcAft>
        <a:defRPr sz="3600" b="1">
          <a:solidFill>
            <a:schemeClr val="tx1"/>
          </a:solidFill>
          <a:latin typeface="+mj-lt"/>
          <a:ea typeface="+mj-ea"/>
          <a:cs typeface="+mj-cs"/>
        </a:defRPr>
      </a:lvl1pPr>
      <a:lvl2pPr algn="l" defTabSz="801688" rtl="0" eaLnBrk="0" fontAlgn="base" hangingPunct="0">
        <a:spcBef>
          <a:spcPct val="0"/>
        </a:spcBef>
        <a:spcAft>
          <a:spcPct val="0"/>
        </a:spcAft>
        <a:defRPr sz="3600" b="1">
          <a:solidFill>
            <a:schemeClr val="tx1"/>
          </a:solidFill>
          <a:latin typeface="Arial" pitchFamily="34" charset="0"/>
        </a:defRPr>
      </a:lvl2pPr>
      <a:lvl3pPr algn="l" defTabSz="801688" rtl="0" eaLnBrk="0" fontAlgn="base" hangingPunct="0">
        <a:spcBef>
          <a:spcPct val="0"/>
        </a:spcBef>
        <a:spcAft>
          <a:spcPct val="0"/>
        </a:spcAft>
        <a:defRPr sz="3600" b="1">
          <a:solidFill>
            <a:schemeClr val="tx1"/>
          </a:solidFill>
          <a:latin typeface="Arial" pitchFamily="34" charset="0"/>
        </a:defRPr>
      </a:lvl3pPr>
      <a:lvl4pPr algn="l" defTabSz="801688" rtl="0" eaLnBrk="0" fontAlgn="base" hangingPunct="0">
        <a:spcBef>
          <a:spcPct val="0"/>
        </a:spcBef>
        <a:spcAft>
          <a:spcPct val="0"/>
        </a:spcAft>
        <a:defRPr sz="3600" b="1">
          <a:solidFill>
            <a:schemeClr val="tx1"/>
          </a:solidFill>
          <a:latin typeface="Arial" pitchFamily="34" charset="0"/>
        </a:defRPr>
      </a:lvl4pPr>
      <a:lvl5pPr algn="l" defTabSz="801688" rtl="0" eaLnBrk="0" fontAlgn="base" hangingPunct="0">
        <a:spcBef>
          <a:spcPct val="0"/>
        </a:spcBef>
        <a:spcAft>
          <a:spcPct val="0"/>
        </a:spcAft>
        <a:defRPr sz="3600" b="1">
          <a:solidFill>
            <a:schemeClr val="tx1"/>
          </a:solidFill>
          <a:latin typeface="Arial" pitchFamily="34" charset="0"/>
        </a:defRPr>
      </a:lvl5pPr>
      <a:lvl6pPr marL="457200" algn="l" defTabSz="801688" rtl="0" eaLnBrk="0" fontAlgn="base" hangingPunct="0">
        <a:spcBef>
          <a:spcPct val="0"/>
        </a:spcBef>
        <a:spcAft>
          <a:spcPct val="0"/>
        </a:spcAft>
        <a:defRPr sz="3600" b="1">
          <a:solidFill>
            <a:schemeClr val="tx1"/>
          </a:solidFill>
          <a:latin typeface="Arial" pitchFamily="34" charset="0"/>
        </a:defRPr>
      </a:lvl6pPr>
      <a:lvl7pPr marL="914400" algn="l" defTabSz="801688" rtl="0" eaLnBrk="0" fontAlgn="base" hangingPunct="0">
        <a:spcBef>
          <a:spcPct val="0"/>
        </a:spcBef>
        <a:spcAft>
          <a:spcPct val="0"/>
        </a:spcAft>
        <a:defRPr sz="3600" b="1">
          <a:solidFill>
            <a:schemeClr val="tx1"/>
          </a:solidFill>
          <a:latin typeface="Arial" pitchFamily="34" charset="0"/>
        </a:defRPr>
      </a:lvl7pPr>
      <a:lvl8pPr marL="1371600" algn="l" defTabSz="801688" rtl="0" eaLnBrk="0" fontAlgn="base" hangingPunct="0">
        <a:spcBef>
          <a:spcPct val="0"/>
        </a:spcBef>
        <a:spcAft>
          <a:spcPct val="0"/>
        </a:spcAft>
        <a:defRPr sz="3600" b="1">
          <a:solidFill>
            <a:schemeClr val="tx1"/>
          </a:solidFill>
          <a:latin typeface="Arial" pitchFamily="34" charset="0"/>
        </a:defRPr>
      </a:lvl8pPr>
      <a:lvl9pPr marL="1828800" algn="l" defTabSz="801688" rtl="0" eaLnBrk="0" fontAlgn="base" hangingPunct="0">
        <a:spcBef>
          <a:spcPct val="0"/>
        </a:spcBef>
        <a:spcAft>
          <a:spcPct val="0"/>
        </a:spcAft>
        <a:defRPr sz="3600" b="1">
          <a:solidFill>
            <a:schemeClr val="tx1"/>
          </a:solidFill>
          <a:latin typeface="Arial" pitchFamily="34" charset="0"/>
        </a:defRPr>
      </a:lvl9pPr>
    </p:titleStyle>
    <p:bodyStyle>
      <a:lvl1pPr marL="301625" indent="-301625" algn="l" defTabSz="801688" rtl="0" eaLnBrk="0" fontAlgn="ctr" hangingPunct="0">
        <a:spcBef>
          <a:spcPct val="25000"/>
        </a:spcBef>
        <a:spcAft>
          <a:spcPct val="0"/>
        </a:spcAft>
        <a:buClr>
          <a:schemeClr val="bg2"/>
        </a:buClr>
        <a:buSzPct val="125000"/>
        <a:buFont typeface="Wingdings" pitchFamily="2" charset="2"/>
        <a:buChar char="§"/>
        <a:defRPr b="1">
          <a:solidFill>
            <a:schemeClr val="tx1"/>
          </a:solidFill>
          <a:latin typeface="+mn-lt"/>
          <a:ea typeface="+mn-ea"/>
          <a:cs typeface="+mn-cs"/>
        </a:defRPr>
      </a:lvl1pPr>
      <a:lvl2pPr marL="650875" indent="-249238" algn="l" defTabSz="801688" rtl="0" eaLnBrk="0" fontAlgn="ctr" hangingPunct="0">
        <a:spcBef>
          <a:spcPct val="25000"/>
        </a:spcBef>
        <a:spcAft>
          <a:spcPct val="0"/>
        </a:spcAft>
        <a:buClr>
          <a:schemeClr val="bg2"/>
        </a:buClr>
        <a:buSzPct val="125000"/>
        <a:buFont typeface="Wingdings" pitchFamily="2" charset="2"/>
        <a:buChar char="§"/>
        <a:defRPr sz="1700">
          <a:solidFill>
            <a:schemeClr val="tx1"/>
          </a:solidFill>
          <a:latin typeface="+mn-lt"/>
        </a:defRPr>
      </a:lvl2pPr>
      <a:lvl3pPr marL="1001713" indent="-200025" algn="l" defTabSz="801688" rtl="0" eaLnBrk="0" fontAlgn="ctr" hangingPunct="0">
        <a:spcBef>
          <a:spcPct val="25000"/>
        </a:spcBef>
        <a:spcAft>
          <a:spcPct val="0"/>
        </a:spcAft>
        <a:buClr>
          <a:schemeClr val="bg2"/>
        </a:buClr>
        <a:buSzPct val="125000"/>
        <a:buFont typeface="Wingdings" pitchFamily="2" charset="2"/>
        <a:buChar char="§"/>
        <a:defRPr sz="1600">
          <a:solidFill>
            <a:schemeClr val="tx1"/>
          </a:solidFill>
          <a:latin typeface="+mn-lt"/>
        </a:defRPr>
      </a:lvl3pPr>
      <a:lvl4pPr marL="1403350" indent="-200025" algn="l" defTabSz="801688" rtl="0" eaLnBrk="0" fontAlgn="ctr" hangingPunct="0">
        <a:spcBef>
          <a:spcPct val="25000"/>
        </a:spcBef>
        <a:spcAft>
          <a:spcPct val="0"/>
        </a:spcAft>
        <a:buClr>
          <a:schemeClr val="bg2"/>
        </a:buClr>
        <a:buSzPct val="125000"/>
        <a:buFont typeface="Wingdings" pitchFamily="2" charset="2"/>
        <a:buChar char="§"/>
        <a:defRPr sz="1500">
          <a:solidFill>
            <a:schemeClr val="tx1"/>
          </a:solidFill>
          <a:latin typeface="+mn-lt"/>
        </a:defRPr>
      </a:lvl4pPr>
      <a:lvl5pPr marL="1803400" indent="-200025" algn="l" defTabSz="801688" rtl="0" eaLnBrk="0" fontAlgn="base" hangingPunct="0">
        <a:spcBef>
          <a:spcPct val="15000"/>
        </a:spcBef>
        <a:spcAft>
          <a:spcPct val="0"/>
        </a:spcAft>
        <a:buClr>
          <a:schemeClr val="tx1"/>
        </a:buClr>
        <a:buSzPct val="70000"/>
        <a:buChar char="•"/>
        <a:defRPr sz="2000">
          <a:solidFill>
            <a:schemeClr val="bg1"/>
          </a:solidFill>
          <a:latin typeface="+mn-lt"/>
        </a:defRPr>
      </a:lvl5pPr>
      <a:lvl6pPr marL="2260600" indent="-200025" algn="l" defTabSz="801688" rtl="0" eaLnBrk="0" fontAlgn="base" hangingPunct="0">
        <a:spcBef>
          <a:spcPct val="15000"/>
        </a:spcBef>
        <a:spcAft>
          <a:spcPct val="0"/>
        </a:spcAft>
        <a:buClr>
          <a:schemeClr val="tx1"/>
        </a:buClr>
        <a:buSzPct val="70000"/>
        <a:buChar char="•"/>
        <a:defRPr sz="2000">
          <a:solidFill>
            <a:schemeClr val="bg1"/>
          </a:solidFill>
          <a:latin typeface="+mn-lt"/>
        </a:defRPr>
      </a:lvl6pPr>
      <a:lvl7pPr marL="2717800" indent="-200025" algn="l" defTabSz="801688" rtl="0" eaLnBrk="0" fontAlgn="base" hangingPunct="0">
        <a:spcBef>
          <a:spcPct val="15000"/>
        </a:spcBef>
        <a:spcAft>
          <a:spcPct val="0"/>
        </a:spcAft>
        <a:buClr>
          <a:schemeClr val="tx1"/>
        </a:buClr>
        <a:buSzPct val="70000"/>
        <a:buChar char="•"/>
        <a:defRPr sz="2000">
          <a:solidFill>
            <a:schemeClr val="bg1"/>
          </a:solidFill>
          <a:latin typeface="+mn-lt"/>
        </a:defRPr>
      </a:lvl7pPr>
      <a:lvl8pPr marL="3175000" indent="-200025" algn="l" defTabSz="801688" rtl="0" eaLnBrk="0" fontAlgn="base" hangingPunct="0">
        <a:spcBef>
          <a:spcPct val="15000"/>
        </a:spcBef>
        <a:spcAft>
          <a:spcPct val="0"/>
        </a:spcAft>
        <a:buClr>
          <a:schemeClr val="tx1"/>
        </a:buClr>
        <a:buSzPct val="70000"/>
        <a:buChar char="•"/>
        <a:defRPr sz="2000">
          <a:solidFill>
            <a:schemeClr val="bg1"/>
          </a:solidFill>
          <a:latin typeface="+mn-lt"/>
        </a:defRPr>
      </a:lvl8pPr>
      <a:lvl9pPr marL="3632200" indent="-200025" algn="l" defTabSz="801688" rtl="0" eaLnBrk="0" fontAlgn="base" hangingPunct="0">
        <a:spcBef>
          <a:spcPct val="15000"/>
        </a:spcBef>
        <a:spcAft>
          <a:spcPct val="0"/>
        </a:spcAft>
        <a:buClr>
          <a:schemeClr val="tx1"/>
        </a:buClr>
        <a:buSzPct val="70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E7676-9B09-400B-9B7B-68ABCEFEA382}" type="datetime1">
              <a:rPr lang="ko-KR" altLang="en-US" smtClean="0"/>
              <a:t>2020-11-26</a:t>
            </a:fld>
            <a:endParaRPr lang="ko-KR" altLang="en-US" dirty="0"/>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8157252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E7676-9B09-400B-9B7B-68ABCEFEA382}" type="datetime1">
              <a:rPr lang="ko-KR" altLang="en-US" smtClean="0"/>
              <a:t>2020-11-26</a:t>
            </a:fld>
            <a:endParaRPr lang="ko-KR" altLang="en-US" dirty="0"/>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40536-C8E0-4247-A6C3-5135EE3E1BC4}" type="slidenum">
              <a:rPr lang="ko-KR" altLang="en-US" smtClean="0"/>
              <a:t>‹#›</a:t>
            </a:fld>
            <a:endParaRPr lang="ko-KR" altLang="en-US" dirty="0"/>
          </a:p>
        </p:txBody>
      </p:sp>
    </p:spTree>
    <p:extLst>
      <p:ext uri="{BB962C8B-B14F-4D97-AF65-F5344CB8AC3E}">
        <p14:creationId xmlns:p14="http://schemas.microsoft.com/office/powerpoint/2010/main" val="36767645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5.tm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s://dada.cs.washington.edu/research/tr/1995/09/UW-CSE-95-09-02.pdf" TargetMode="External"/><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F8F34FC-B501-433D-A2F5-869B14EE0BC0}"/>
              </a:ext>
            </a:extLst>
          </p:cNvPr>
          <p:cNvSpPr>
            <a:spLocks noGrp="1"/>
          </p:cNvSpPr>
          <p:nvPr>
            <p:ph type="ctrTitle"/>
          </p:nvPr>
        </p:nvSpPr>
        <p:spPr>
          <a:xfrm>
            <a:off x="838200" y="585065"/>
            <a:ext cx="10515600" cy="1870752"/>
          </a:xfrm>
        </p:spPr>
        <p:txBody>
          <a:bodyPr anchor="ctr">
            <a:normAutofit/>
          </a:bodyPr>
          <a:lstStyle/>
          <a:p>
            <a:r>
              <a:rPr lang="en-US" altLang="ko-KR" dirty="0"/>
              <a:t>Maximizing Speedup through Self</a:t>
            </a:r>
            <a:br>
              <a:rPr lang="en-US" altLang="ko-KR" dirty="0"/>
            </a:br>
            <a:r>
              <a:rPr lang="en-US" altLang="ko-KR" dirty="0"/>
              <a:t>Tuning of Processor Allocation</a:t>
            </a:r>
            <a:endParaRPr lang="ko-KR" altLang="en-US" dirty="0"/>
          </a:p>
        </p:txBody>
      </p:sp>
      <p:sp>
        <p:nvSpPr>
          <p:cNvPr id="3" name="부제목 2">
            <a:extLst>
              <a:ext uri="{FF2B5EF4-FFF2-40B4-BE49-F238E27FC236}">
                <a16:creationId xmlns:a16="http://schemas.microsoft.com/office/drawing/2014/main" id="{FE479724-0921-456F-A55D-3C574A29D7BD}"/>
              </a:ext>
            </a:extLst>
          </p:cNvPr>
          <p:cNvSpPr>
            <a:spLocks noGrp="1"/>
          </p:cNvSpPr>
          <p:nvPr>
            <p:ph type="subTitle" idx="1"/>
          </p:nvPr>
        </p:nvSpPr>
        <p:spPr>
          <a:xfrm>
            <a:off x="838200" y="2455817"/>
            <a:ext cx="10515600" cy="837111"/>
          </a:xfrm>
        </p:spPr>
        <p:txBody>
          <a:bodyPr>
            <a:normAutofit/>
          </a:bodyPr>
          <a:lstStyle/>
          <a:p>
            <a:endParaRPr lang="es-ES" altLang="ko-KR" sz="2000" dirty="0">
              <a:solidFill>
                <a:schemeClr val="tx1"/>
              </a:solidFill>
            </a:endParaRPr>
          </a:p>
          <a:p>
            <a:r>
              <a:rPr lang="es-ES" altLang="ko-KR" sz="2000" dirty="0">
                <a:solidFill>
                  <a:schemeClr val="tx1"/>
                </a:solidFill>
              </a:rPr>
              <a:t>T.D. Nguyen, R. Vaswani and J. Zahorjan</a:t>
            </a:r>
            <a:endParaRPr lang="en-US" altLang="ko-KR" sz="2000" dirty="0">
              <a:solidFill>
                <a:schemeClr val="tx1"/>
              </a:solidFill>
            </a:endParaRPr>
          </a:p>
        </p:txBody>
      </p:sp>
      <p:sp>
        <p:nvSpPr>
          <p:cNvPr id="7" name="직사각형 6">
            <a:extLst>
              <a:ext uri="{FF2B5EF4-FFF2-40B4-BE49-F238E27FC236}">
                <a16:creationId xmlns:a16="http://schemas.microsoft.com/office/drawing/2014/main" id="{A488B770-DCD2-48F0-B5D5-E0B360D989F2}"/>
              </a:ext>
            </a:extLst>
          </p:cNvPr>
          <p:cNvSpPr/>
          <p:nvPr/>
        </p:nvSpPr>
        <p:spPr>
          <a:xfrm>
            <a:off x="3048000" y="5257272"/>
            <a:ext cx="6096000" cy="1015663"/>
          </a:xfrm>
          <a:prstGeom prst="rect">
            <a:avLst/>
          </a:prstGeom>
        </p:spPr>
        <p:txBody>
          <a:bodyPr>
            <a:spAutoFit/>
          </a:bodyPr>
          <a:lstStyle/>
          <a:p>
            <a:pPr algn="ctr"/>
            <a:r>
              <a:rPr lang="en-US" altLang="ko-KR" sz="2000" dirty="0">
                <a:latin typeface="Gill Sans MT" panose="020B0502020104020203" pitchFamily="34" charset="0"/>
              </a:rPr>
              <a:t>Presenter: </a:t>
            </a:r>
            <a:r>
              <a:rPr lang="en-US" altLang="ko-KR" sz="2000" dirty="0" err="1">
                <a:latin typeface="Gill Sans MT" panose="020B0502020104020203" pitchFamily="34" charset="0"/>
              </a:rPr>
              <a:t>Joonsung</a:t>
            </a:r>
            <a:r>
              <a:rPr lang="en-US" altLang="ko-KR" sz="2000" dirty="0">
                <a:latin typeface="Gill Sans MT" panose="020B0502020104020203" pitchFamily="34" charset="0"/>
              </a:rPr>
              <a:t> </a:t>
            </a:r>
            <a:r>
              <a:rPr lang="en-US" altLang="ko-KR" sz="2000" dirty="0" err="1">
                <a:latin typeface="Gill Sans MT" panose="020B0502020104020203" pitchFamily="34" charset="0"/>
              </a:rPr>
              <a:t>Yook</a:t>
            </a:r>
            <a:r>
              <a:rPr lang="en-US" altLang="ko-KR" sz="2000" dirty="0">
                <a:latin typeface="Gill Sans MT" panose="020B0502020104020203" pitchFamily="34" charset="0"/>
              </a:rPr>
              <a:t> and Minwook Kim</a:t>
            </a:r>
          </a:p>
          <a:p>
            <a:pPr algn="ctr"/>
            <a:endParaRPr lang="en-US" altLang="ko-KR" sz="2000" dirty="0">
              <a:latin typeface="Gill Sans MT" panose="020B0502020104020203" pitchFamily="34" charset="0"/>
            </a:endParaRPr>
          </a:p>
          <a:p>
            <a:pPr algn="ctr"/>
            <a:r>
              <a:rPr lang="en-US" altLang="ko-KR" sz="2000">
                <a:latin typeface="Gill Sans MT" panose="020B0502020104020203" pitchFamily="34" charset="0"/>
              </a:rPr>
              <a:t>2020.11.26.</a:t>
            </a:r>
            <a:endParaRPr lang="ko-KR" altLang="en-US" sz="2000" dirty="0">
              <a:latin typeface="Gill Sans MT" panose="020B0502020104020203" pitchFamily="34" charset="0"/>
            </a:endParaRPr>
          </a:p>
        </p:txBody>
      </p:sp>
      <p:sp>
        <p:nvSpPr>
          <p:cNvPr id="8" name="부제목 2">
            <a:extLst>
              <a:ext uri="{FF2B5EF4-FFF2-40B4-BE49-F238E27FC236}">
                <a16:creationId xmlns:a16="http://schemas.microsoft.com/office/drawing/2014/main" id="{28D1A535-FA6B-4D55-AF51-D99F9ACD7C29}"/>
              </a:ext>
            </a:extLst>
          </p:cNvPr>
          <p:cNvSpPr txBox="1">
            <a:spLocks/>
          </p:cNvSpPr>
          <p:nvPr/>
        </p:nvSpPr>
        <p:spPr>
          <a:xfrm>
            <a:off x="838200" y="3993411"/>
            <a:ext cx="10515600" cy="563377"/>
          </a:xfrm>
          <a:prstGeom prst="rect">
            <a:avLst/>
          </a:prstGeom>
        </p:spPr>
        <p:txBody>
          <a:bodyPr vert="horz" lIns="91440" tIns="45720" rIns="91440" bIns="45720" rtlCol="0">
            <a:normAutofit/>
          </a:bodyPr>
          <a:lstStyle>
            <a:lvl1pPr marL="0" indent="0" algn="ctr" defTabSz="914400" rtl="0" eaLnBrk="1" latinLnBrk="1" hangingPunct="1">
              <a:lnSpc>
                <a:spcPct val="90000"/>
              </a:lnSpc>
              <a:spcBef>
                <a:spcPts val="1000"/>
              </a:spcBef>
              <a:buFont typeface="Arial" panose="020B0604020202020204" pitchFamily="34" charset="0"/>
              <a:buNone/>
              <a:defRPr sz="3600" kern="1200">
                <a:solidFill>
                  <a:schemeClr val="bg1"/>
                </a:solidFill>
                <a:latin typeface="Gill Sans MT" panose="020B0502020104020203" pitchFamily="34" charset="0"/>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ko-KR" sz="2800" dirty="0">
                <a:solidFill>
                  <a:schemeClr val="tx1"/>
                </a:solidFill>
              </a:rPr>
              <a:t>Proceedings of International Conference on Parallel Processing ‘96</a:t>
            </a:r>
          </a:p>
        </p:txBody>
      </p:sp>
    </p:spTree>
    <p:extLst>
      <p:ext uri="{BB962C8B-B14F-4D97-AF65-F5344CB8AC3E}">
        <p14:creationId xmlns:p14="http://schemas.microsoft.com/office/powerpoint/2010/main" val="149938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Principles</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a:xfrm>
            <a:off x="838200" y="1355834"/>
            <a:ext cx="11231880" cy="4967848"/>
          </a:xfrm>
        </p:spPr>
        <p:txBody>
          <a:bodyPr>
            <a:normAutofit/>
          </a:bodyPr>
          <a:lstStyle/>
          <a:p>
            <a:r>
              <a:rPr lang="en-US" altLang="ko-KR" b="1" dirty="0">
                <a:latin typeface="Arial" panose="020B0604020202020204" pitchFamily="34" charset="0"/>
                <a:cs typeface="Arial" panose="020B0604020202020204" pitchFamily="34" charset="0"/>
              </a:rPr>
              <a:t>D</a:t>
            </a:r>
            <a:r>
              <a:rPr lang="ko-KR" altLang="en-US" b="1" dirty="0" err="1">
                <a:latin typeface="Arial" panose="020B0604020202020204" pitchFamily="34" charset="0"/>
                <a:cs typeface="Arial" panose="020B0604020202020204" pitchFamily="34" charset="0"/>
              </a:rPr>
              <a:t>ynamically</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measures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job</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efficiencies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at</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different</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allocations</a:t>
            </a:r>
            <a:r>
              <a:rPr lang="en-US" altLang="ko-KR" dirty="0"/>
              <a:t> </a:t>
            </a:r>
          </a:p>
          <a:p>
            <a:pPr lvl="1"/>
            <a:r>
              <a:rPr lang="en-US" altLang="ko-KR" dirty="0"/>
              <a:t>Appropriate hardware support to dynamically measure application efficiencies.</a:t>
            </a:r>
          </a:p>
          <a:p>
            <a:pPr marL="0" indent="0">
              <a:buNone/>
            </a:pPr>
            <a:endParaRPr lang="en-US" altLang="ko-KR" sz="800" b="1" dirty="0">
              <a:latin typeface="Arial" panose="020B0604020202020204" pitchFamily="34" charset="0"/>
              <a:cs typeface="Arial" panose="020B0604020202020204" pitchFamily="34" charset="0"/>
            </a:endParaRPr>
          </a:p>
          <a:p>
            <a:pPr marL="0" indent="0">
              <a:buNone/>
            </a:pPr>
            <a:endParaRPr lang="ko-KR" altLang="en-US" sz="2000" b="1" dirty="0">
              <a:latin typeface="Arial" panose="020B0604020202020204" pitchFamily="34" charset="0"/>
              <a:cs typeface="Arial" panose="020B0604020202020204" pitchFamily="34" charset="0"/>
            </a:endParaRPr>
          </a:p>
          <a:p>
            <a:r>
              <a:rPr lang="en-US" altLang="ko-KR" b="1" dirty="0">
                <a:latin typeface="Arial" panose="020B0604020202020204" pitchFamily="34" charset="0"/>
                <a:cs typeface="Arial" panose="020B0604020202020204" pitchFamily="34" charset="0"/>
              </a:rPr>
              <a:t>U</a:t>
            </a:r>
            <a:r>
              <a:rPr lang="ko-KR" altLang="en-US" b="1" dirty="0" err="1">
                <a:latin typeface="Arial" panose="020B0604020202020204" pitchFamily="34" charset="0"/>
                <a:cs typeface="Arial" panose="020B0604020202020204" pitchFamily="34" charset="0"/>
              </a:rPr>
              <a:t>ses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these</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measurements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to</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calculate</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speedups</a:t>
            </a:r>
            <a:r>
              <a:rPr lang="en-US" altLang="ko-KR" dirty="0"/>
              <a:t> </a:t>
            </a:r>
          </a:p>
          <a:p>
            <a:pPr lvl="1"/>
            <a:r>
              <a:rPr lang="en-US" altLang="ko-KR" dirty="0"/>
              <a:t>The method of golden sections (MGS) [IO] to find the best allocation</a:t>
            </a:r>
            <a:endParaRPr lang="en-US" altLang="ko-KR" b="1" dirty="0">
              <a:latin typeface="Arial" panose="020B0604020202020204" pitchFamily="34" charset="0"/>
              <a:cs typeface="Arial" panose="020B0604020202020204" pitchFamily="34" charset="0"/>
            </a:endParaRPr>
          </a:p>
          <a:p>
            <a:pPr marL="0" indent="0">
              <a:buNone/>
            </a:pPr>
            <a:endParaRPr lang="en-US" altLang="ko-KR" sz="1650" b="1" dirty="0">
              <a:latin typeface="Arial" panose="020B0604020202020204" pitchFamily="34" charset="0"/>
              <a:cs typeface="Arial" panose="020B0604020202020204" pitchFamily="34" charset="0"/>
            </a:endParaRPr>
          </a:p>
          <a:p>
            <a:pPr marL="0" indent="0">
              <a:buNone/>
            </a:pPr>
            <a:endParaRPr lang="ko-KR" altLang="en-US" sz="1100" b="1" dirty="0">
              <a:latin typeface="Arial" panose="020B0604020202020204" pitchFamily="34" charset="0"/>
              <a:cs typeface="Arial" panose="020B0604020202020204" pitchFamily="34" charset="0"/>
            </a:endParaRPr>
          </a:p>
          <a:p>
            <a:r>
              <a:rPr lang="en-US" altLang="ko-KR" b="1" dirty="0">
                <a:latin typeface="Arial" panose="020B0604020202020204" pitchFamily="34" charset="0"/>
                <a:cs typeface="Arial" panose="020B0604020202020204" pitchFamily="34" charset="0"/>
              </a:rPr>
              <a:t>A</a:t>
            </a:r>
            <a:r>
              <a:rPr lang="ko-KR" altLang="en-US" b="1" dirty="0" err="1">
                <a:latin typeface="Arial" panose="020B0604020202020204" pitchFamily="34" charset="0"/>
                <a:cs typeface="Arial" panose="020B0604020202020204" pitchFamily="34" charset="0"/>
              </a:rPr>
              <a:t>utomatically</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adjusts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job’s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processor</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allocation</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to</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maximize</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its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speedup</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62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Measurements Intervals</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a:xfrm>
            <a:off x="838200" y="1355834"/>
            <a:ext cx="11231880" cy="4967848"/>
          </a:xfrm>
        </p:spPr>
        <p:txBody>
          <a:bodyPr>
            <a:normAutofit/>
          </a:bodyPr>
          <a:lstStyle/>
          <a:p>
            <a:r>
              <a:rPr lang="en-US" altLang="ko-KR" b="1" dirty="0">
                <a:latin typeface="Arial" panose="020B0604020202020204" pitchFamily="34" charset="0"/>
                <a:cs typeface="Arial" panose="020B0604020202020204" pitchFamily="34" charset="0"/>
              </a:rPr>
              <a:t>Existing problems with time-based intervals</a:t>
            </a:r>
          </a:p>
          <a:p>
            <a:pPr lvl="1"/>
            <a:r>
              <a:rPr lang="en-US" altLang="ko-KR" dirty="0"/>
              <a:t>Instantaneous speedup measurement</a:t>
            </a:r>
          </a:p>
          <a:p>
            <a:pPr lvl="2"/>
            <a:r>
              <a:rPr lang="en-US" altLang="ko-KR" dirty="0"/>
              <a:t>Reflection of the characteristic of only a small section</a:t>
            </a:r>
          </a:p>
          <a:p>
            <a:pPr lvl="1"/>
            <a:endParaRPr lang="en-US" altLang="ko-KR" dirty="0"/>
          </a:p>
          <a:p>
            <a:pPr marL="725487" lvl="2" indent="0">
              <a:buNone/>
            </a:pPr>
            <a:endParaRPr lang="en-US" altLang="ko-KR" dirty="0"/>
          </a:p>
          <a:p>
            <a:pPr marL="725487" lvl="2" indent="0">
              <a:buNone/>
            </a:pPr>
            <a:endParaRPr lang="en-US" altLang="ko-KR" dirty="0"/>
          </a:p>
          <a:p>
            <a:pPr lvl="1"/>
            <a:r>
              <a:rPr lang="en-US" altLang="ko-KR" dirty="0"/>
              <a:t>Relatively long intervals of time</a:t>
            </a:r>
          </a:p>
          <a:p>
            <a:pPr lvl="2"/>
            <a:r>
              <a:rPr lang="en-US" altLang="ko-KR" dirty="0"/>
              <a:t>Difficult to determine what constitutes a sufficiently long period of time</a:t>
            </a:r>
          </a:p>
          <a:p>
            <a:pPr lvl="2"/>
            <a:r>
              <a:rPr lang="en-US" altLang="ko-KR" dirty="0"/>
              <a:t>limiting its effectiveness due to a long time for each step of the search</a:t>
            </a:r>
          </a:p>
          <a:p>
            <a:pPr lvl="1"/>
            <a:endParaRPr lang="en-US" altLang="ko-KR" dirty="0"/>
          </a:p>
          <a:p>
            <a:pPr lvl="1"/>
            <a:endParaRPr lang="en-US" altLang="ko-KR" dirty="0"/>
          </a:p>
          <a:p>
            <a:pPr marL="0" indent="0">
              <a:buNone/>
            </a:pPr>
            <a:endParaRPr lang="en-US" altLang="ko-KR"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52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Measurements Intervals</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a:xfrm>
            <a:off x="838200" y="1355834"/>
            <a:ext cx="11231880" cy="4967848"/>
          </a:xfrm>
        </p:spPr>
        <p:txBody>
          <a:bodyPr>
            <a:normAutofit/>
          </a:bodyPr>
          <a:lstStyle/>
          <a:p>
            <a:r>
              <a:rPr lang="en-US" altLang="ko-KR" b="1" dirty="0">
                <a:latin typeface="Arial" panose="020B0604020202020204" pitchFamily="34" charset="0"/>
                <a:cs typeface="Arial" panose="020B0604020202020204" pitchFamily="34" charset="0"/>
              </a:rPr>
              <a:t>Focusing on only iterative parallel applications</a:t>
            </a:r>
          </a:p>
          <a:p>
            <a:pPr lvl="1"/>
            <a:r>
              <a:rPr lang="en-US" altLang="ko-KR" dirty="0"/>
              <a:t>A characteristic shared by a large variety of scientific parallel</a:t>
            </a:r>
          </a:p>
          <a:p>
            <a:pPr marL="725487" lvl="2" indent="0">
              <a:buNone/>
            </a:pPr>
            <a:endParaRPr lang="en-US" altLang="ko-KR" dirty="0"/>
          </a:p>
          <a:p>
            <a:pPr marL="725487" lvl="2" indent="0">
              <a:buNone/>
            </a:pPr>
            <a:endParaRPr lang="en-US" altLang="ko-KR" dirty="0"/>
          </a:p>
          <a:p>
            <a:pPr marL="725487" lvl="2" indent="0">
              <a:buNone/>
            </a:pPr>
            <a:endParaRPr lang="en-US" altLang="ko-KR" dirty="0"/>
          </a:p>
          <a:p>
            <a:pPr lvl="1"/>
            <a:r>
              <a:rPr lang="en-US" altLang="ko-KR" dirty="0"/>
              <a:t>Empirical evidence showing that successive iterations tend to behave similarly</a:t>
            </a:r>
          </a:p>
          <a:p>
            <a:pPr lvl="1"/>
            <a:endParaRPr lang="en-US" altLang="ko-KR" dirty="0"/>
          </a:p>
          <a:p>
            <a:pPr lvl="1"/>
            <a:endParaRPr lang="en-US" altLang="ko-KR" dirty="0"/>
          </a:p>
          <a:p>
            <a:pPr marL="0" indent="0">
              <a:buNone/>
            </a:pPr>
            <a:endParaRPr lang="en-US" altLang="ko-KR" sz="900" b="1" dirty="0">
              <a:latin typeface="Arial" panose="020B0604020202020204" pitchFamily="34" charset="0"/>
              <a:cs typeface="Arial" panose="020B0604020202020204" pitchFamily="34" charset="0"/>
            </a:endParaRPr>
          </a:p>
        </p:txBody>
      </p:sp>
      <p:sp>
        <p:nvSpPr>
          <p:cNvPr id="4" name="TextBox 3"/>
          <p:cNvSpPr txBox="1"/>
          <p:nvPr/>
        </p:nvSpPr>
        <p:spPr>
          <a:xfrm>
            <a:off x="-309489" y="5069049"/>
            <a:ext cx="12379569" cy="646331"/>
          </a:xfrm>
          <a:prstGeom prst="rect">
            <a:avLst/>
          </a:prstGeom>
          <a:solidFill>
            <a:schemeClr val="tx1">
              <a:lumMod val="95000"/>
              <a:lumOff val="5000"/>
            </a:schemeClr>
          </a:solidFill>
        </p:spPr>
        <p:txBody>
          <a:bodyPr wrap="square" rtlCol="0">
            <a:spAutoFit/>
          </a:bodyPr>
          <a:lstStyle/>
          <a:p>
            <a:pPr algn="ctr">
              <a:lnSpc>
                <a:spcPct val="150000"/>
              </a:lnSpc>
            </a:pPr>
            <a:r>
              <a:rPr lang="en-US" altLang="ko-KR" sz="2400" b="1" dirty="0">
                <a:solidFill>
                  <a:schemeClr val="bg1"/>
                </a:solidFill>
                <a:latin typeface="Arial" panose="020B0604020202020204" pitchFamily="34" charset="0"/>
                <a:cs typeface="Arial" panose="020B0604020202020204" pitchFamily="34" charset="0"/>
              </a:rPr>
              <a:t>Equate a measurement interval to an application iteration.</a:t>
            </a:r>
          </a:p>
        </p:txBody>
      </p:sp>
    </p:spTree>
    <p:extLst>
      <p:ext uri="{BB962C8B-B14F-4D97-AF65-F5344CB8AC3E}">
        <p14:creationId xmlns:p14="http://schemas.microsoft.com/office/powerpoint/2010/main" val="193181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Runtime Measurement</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a:xfrm>
            <a:off x="838200" y="1355834"/>
            <a:ext cx="11231880" cy="4967848"/>
          </a:xfrm>
        </p:spPr>
        <p:txBody>
          <a:bodyPr>
            <a:normAutofit fontScale="92500" lnSpcReduction="20000"/>
          </a:bodyPr>
          <a:lstStyle/>
          <a:p>
            <a:r>
              <a:rPr lang="en-US" altLang="ko-KR" dirty="0"/>
              <a:t>loss of efficiency in shared memory systems</a:t>
            </a:r>
          </a:p>
          <a:p>
            <a:pPr lvl="1"/>
            <a:r>
              <a:rPr lang="en-US" altLang="ko-KR" dirty="0"/>
              <a:t>parallelization overhead </a:t>
            </a:r>
          </a:p>
          <a:p>
            <a:pPr lvl="2"/>
            <a:r>
              <a:rPr lang="en-US" altLang="ko-KR" dirty="0"/>
              <a:t>per-processor initialization</a:t>
            </a:r>
          </a:p>
          <a:p>
            <a:pPr lvl="2"/>
            <a:r>
              <a:rPr lang="en-US" altLang="ko-KR" dirty="0"/>
              <a:t>work partitioning</a:t>
            </a:r>
          </a:p>
          <a:p>
            <a:pPr lvl="2"/>
            <a:r>
              <a:rPr lang="en-US" altLang="ko-KR" dirty="0"/>
              <a:t>synchronization</a:t>
            </a:r>
          </a:p>
          <a:p>
            <a:pPr lvl="2"/>
            <a:endParaRPr lang="en-US" altLang="ko-KR" dirty="0"/>
          </a:p>
          <a:p>
            <a:pPr lvl="1"/>
            <a:r>
              <a:rPr lang="en-US" altLang="ko-KR" dirty="0"/>
              <a:t>system overhead</a:t>
            </a:r>
          </a:p>
          <a:p>
            <a:pPr lvl="2"/>
            <a:r>
              <a:rPr lang="en-US" altLang="ko-KR" dirty="0"/>
              <a:t>page faults</a:t>
            </a:r>
          </a:p>
          <a:p>
            <a:pPr lvl="2"/>
            <a:r>
              <a:rPr lang="en-US" altLang="ko-KR" dirty="0"/>
              <a:t>clock interrupts</a:t>
            </a:r>
          </a:p>
          <a:p>
            <a:pPr lvl="1"/>
            <a:endParaRPr lang="en-US" altLang="ko-KR" dirty="0"/>
          </a:p>
          <a:p>
            <a:pPr lvl="1"/>
            <a:r>
              <a:rPr lang="en-US" altLang="ko-KR" dirty="0"/>
              <a:t>Idleness</a:t>
            </a:r>
          </a:p>
          <a:p>
            <a:pPr lvl="2"/>
            <a:r>
              <a:rPr lang="en-US" altLang="ko-KR" dirty="0"/>
              <a:t>load imbalance</a:t>
            </a:r>
          </a:p>
          <a:p>
            <a:pPr lvl="2"/>
            <a:r>
              <a:rPr lang="en-US" altLang="ko-KR" dirty="0"/>
              <a:t>synchronization constraints</a:t>
            </a:r>
          </a:p>
          <a:p>
            <a:pPr lvl="1"/>
            <a:endParaRPr lang="en-US" altLang="ko-KR" dirty="0"/>
          </a:p>
          <a:p>
            <a:pPr lvl="1"/>
            <a:r>
              <a:rPr lang="en-US" altLang="ko-KR" dirty="0"/>
              <a:t>communication </a:t>
            </a:r>
          </a:p>
          <a:p>
            <a:pPr lvl="2"/>
            <a:r>
              <a:rPr lang="en-US" altLang="ko-KR" dirty="0"/>
              <a:t>processor stalls while waiting for the cache line to be fetched</a:t>
            </a:r>
          </a:p>
          <a:p>
            <a:pPr lvl="1"/>
            <a:endParaRPr lang="en-US" altLang="ko-KR" dirty="0"/>
          </a:p>
          <a:p>
            <a:pPr lvl="1"/>
            <a:endParaRPr lang="en-US" altLang="ko-KR" dirty="0"/>
          </a:p>
          <a:p>
            <a:pPr lvl="1"/>
            <a:endParaRPr lang="en-US" altLang="ko-KR" dirty="0"/>
          </a:p>
          <a:p>
            <a:pPr marL="0" indent="0">
              <a:buNone/>
            </a:pPr>
            <a:endParaRPr lang="en-US" altLang="ko-KR" sz="900" b="1" dirty="0">
              <a:latin typeface="Arial" panose="020B0604020202020204" pitchFamily="34" charset="0"/>
              <a:cs typeface="Arial" panose="020B0604020202020204" pitchFamily="34" charset="0"/>
            </a:endParaRPr>
          </a:p>
        </p:txBody>
      </p:sp>
      <p:pic>
        <p:nvPicPr>
          <p:cNvPr id="1026" name="Picture 2" descr="Core, electronics, cpu, corecpu icon - Download on Iconfi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1175" y="2245805"/>
            <a:ext cx="619316" cy="6193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re, electronics, cpu, corecpu icon - Download on Iconfi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815" y="2245805"/>
            <a:ext cx="619316" cy="619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re, electronics, cpu, corecpu icon - Download on Iconfi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2455" y="2245805"/>
            <a:ext cx="619316" cy="6193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re, electronics, cpu, corecpu icon - Download on Iconfi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3095" y="2245805"/>
            <a:ext cx="619316" cy="619316"/>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6777291" y="2968752"/>
            <a:ext cx="787083" cy="353568"/>
          </a:xfrm>
          <a:prstGeom prst="rect">
            <a:avLst/>
          </a:prstGeom>
          <a:solidFill>
            <a:srgbClr val="B2FF73"/>
          </a:solidFill>
          <a:ln>
            <a:noFill/>
          </a:ln>
          <a:effectLst>
            <a:outerShdw blurRad="203200" dist="38100" dir="3480000" sx="110000" sy="11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Rounded MT Bold" panose="020F0704030504030204" pitchFamily="34" charset="0"/>
                <a:cs typeface="Arial" panose="020B0604020202020204" pitchFamily="34" charset="0"/>
              </a:rPr>
              <a:t>Cache</a:t>
            </a:r>
            <a:endParaRPr lang="ko-KR" altLang="en-US" sz="1400" dirty="0">
              <a:solidFill>
                <a:schemeClr val="tx1"/>
              </a:solidFill>
              <a:latin typeface="Arial Rounded MT Bold" panose="020F0704030504030204" pitchFamily="34" charset="0"/>
              <a:cs typeface="Arial" panose="020B0604020202020204" pitchFamily="34" charset="0"/>
            </a:endParaRPr>
          </a:p>
        </p:txBody>
      </p:sp>
      <p:sp>
        <p:nvSpPr>
          <p:cNvPr id="10" name="직사각형 9"/>
          <p:cNvSpPr/>
          <p:nvPr/>
        </p:nvSpPr>
        <p:spPr>
          <a:xfrm>
            <a:off x="8087931" y="2968752"/>
            <a:ext cx="787083" cy="353568"/>
          </a:xfrm>
          <a:prstGeom prst="rect">
            <a:avLst/>
          </a:prstGeom>
          <a:solidFill>
            <a:srgbClr val="B2FF73"/>
          </a:solidFill>
          <a:ln>
            <a:noFill/>
          </a:ln>
          <a:effectLst>
            <a:outerShdw blurRad="203200" dist="38100" dir="3480000" sx="110000" sy="11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Rounded MT Bold" panose="020F0704030504030204" pitchFamily="34" charset="0"/>
                <a:cs typeface="Arial" panose="020B0604020202020204" pitchFamily="34" charset="0"/>
              </a:rPr>
              <a:t>Cache</a:t>
            </a:r>
            <a:endParaRPr lang="ko-KR" altLang="en-US" sz="1400" dirty="0">
              <a:solidFill>
                <a:schemeClr val="tx1"/>
              </a:solidFill>
              <a:latin typeface="Arial Rounded MT Bold" panose="020F0704030504030204" pitchFamily="34" charset="0"/>
              <a:cs typeface="Arial" panose="020B0604020202020204" pitchFamily="34" charset="0"/>
            </a:endParaRPr>
          </a:p>
        </p:txBody>
      </p:sp>
      <p:sp>
        <p:nvSpPr>
          <p:cNvPr id="11" name="직사각형 10"/>
          <p:cNvSpPr/>
          <p:nvPr/>
        </p:nvSpPr>
        <p:spPr>
          <a:xfrm>
            <a:off x="10709211" y="2968752"/>
            <a:ext cx="787083" cy="353568"/>
          </a:xfrm>
          <a:prstGeom prst="rect">
            <a:avLst/>
          </a:prstGeom>
          <a:solidFill>
            <a:srgbClr val="B2FF73"/>
          </a:solidFill>
          <a:ln>
            <a:noFill/>
          </a:ln>
          <a:effectLst>
            <a:outerShdw blurRad="203200" dist="38100" dir="3480000" sx="110000" sy="11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Rounded MT Bold" panose="020F0704030504030204" pitchFamily="34" charset="0"/>
                <a:cs typeface="Arial" panose="020B0604020202020204" pitchFamily="34" charset="0"/>
              </a:rPr>
              <a:t>Cache</a:t>
            </a:r>
            <a:endParaRPr lang="ko-KR" altLang="en-US" sz="1400" dirty="0">
              <a:solidFill>
                <a:schemeClr val="tx1"/>
              </a:solidFill>
              <a:latin typeface="Arial Rounded MT Bold" panose="020F0704030504030204" pitchFamily="34" charset="0"/>
              <a:cs typeface="Arial" panose="020B0604020202020204" pitchFamily="34" charset="0"/>
            </a:endParaRPr>
          </a:p>
        </p:txBody>
      </p:sp>
      <p:sp>
        <p:nvSpPr>
          <p:cNvPr id="12" name="직사각형 11"/>
          <p:cNvSpPr/>
          <p:nvPr/>
        </p:nvSpPr>
        <p:spPr>
          <a:xfrm>
            <a:off x="9398571" y="2968752"/>
            <a:ext cx="787083" cy="353568"/>
          </a:xfrm>
          <a:prstGeom prst="rect">
            <a:avLst/>
          </a:prstGeom>
          <a:solidFill>
            <a:srgbClr val="B2FF73"/>
          </a:solidFill>
          <a:ln>
            <a:noFill/>
          </a:ln>
          <a:effectLst>
            <a:outerShdw blurRad="203200" dist="38100" dir="3480000" sx="110000" sy="11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Rounded MT Bold" panose="020F0704030504030204" pitchFamily="34" charset="0"/>
                <a:cs typeface="Arial" panose="020B0604020202020204" pitchFamily="34" charset="0"/>
              </a:rPr>
              <a:t>Cache</a:t>
            </a:r>
            <a:endParaRPr lang="ko-KR" altLang="en-US" sz="1400" dirty="0">
              <a:solidFill>
                <a:schemeClr val="tx1"/>
              </a:solidFill>
              <a:latin typeface="Arial Rounded MT Bold" panose="020F0704030504030204" pitchFamily="34" charset="0"/>
              <a:cs typeface="Arial" panose="020B0604020202020204" pitchFamily="34" charset="0"/>
            </a:endParaRPr>
          </a:p>
        </p:txBody>
      </p:sp>
      <p:sp>
        <p:nvSpPr>
          <p:cNvPr id="13" name="직사각형 12"/>
          <p:cNvSpPr/>
          <p:nvPr/>
        </p:nvSpPr>
        <p:spPr>
          <a:xfrm>
            <a:off x="8298592" y="4352355"/>
            <a:ext cx="1704182" cy="465805"/>
          </a:xfrm>
          <a:prstGeom prst="rect">
            <a:avLst/>
          </a:prstGeom>
          <a:solidFill>
            <a:srgbClr val="198CFF"/>
          </a:solidFill>
          <a:ln>
            <a:noFill/>
          </a:ln>
          <a:effectLst>
            <a:outerShdw blurRad="203200" dist="38100" dir="3480000" sx="110000" sy="11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rgbClr val="FFFFFF"/>
                </a:solidFill>
                <a:latin typeface="Arial Rounded MT Bold" panose="020F0704030504030204" pitchFamily="34" charset="0"/>
                <a:cs typeface="Arial" panose="020B0604020202020204" pitchFamily="34" charset="0"/>
              </a:rPr>
              <a:t>Memory</a:t>
            </a:r>
            <a:endParaRPr lang="ko-KR" altLang="en-US" sz="1400" dirty="0">
              <a:solidFill>
                <a:srgbClr val="FFFFFF"/>
              </a:solidFill>
              <a:latin typeface="Arial Rounded MT Bold" panose="020F0704030504030204" pitchFamily="34" charset="0"/>
              <a:cs typeface="Arial" panose="020B0604020202020204" pitchFamily="34" charset="0"/>
            </a:endParaRPr>
          </a:p>
        </p:txBody>
      </p:sp>
      <p:cxnSp>
        <p:nvCxnSpPr>
          <p:cNvPr id="9" name="직선 연결선 8"/>
          <p:cNvCxnSpPr/>
          <p:nvPr/>
        </p:nvCxnSpPr>
        <p:spPr>
          <a:xfrm>
            <a:off x="6973824" y="3839758"/>
            <a:ext cx="4267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181652" y="3655092"/>
            <a:ext cx="947801" cy="369332"/>
          </a:xfrm>
          <a:prstGeom prst="rect">
            <a:avLst/>
          </a:prstGeom>
          <a:noFill/>
        </p:spPr>
        <p:txBody>
          <a:bodyPr vert="horz" wrap="square" rtlCol="0">
            <a:spAutoFit/>
          </a:bodyPr>
          <a:lstStyle/>
          <a:p>
            <a:r>
              <a:rPr lang="en-US" altLang="ko-KR" b="1" dirty="0">
                <a:latin typeface="Arial Rounded MT Bold" panose="020F0704030504030204" pitchFamily="34" charset="0"/>
              </a:rPr>
              <a:t>BUS</a:t>
            </a:r>
            <a:endParaRPr lang="ko-KR" altLang="en-US" b="1" dirty="0">
              <a:latin typeface="Arial Rounded MT Bold" panose="020F0704030504030204" pitchFamily="34" charset="0"/>
            </a:endParaRPr>
          </a:p>
        </p:txBody>
      </p:sp>
      <p:cxnSp>
        <p:nvCxnSpPr>
          <p:cNvPr id="16" name="직선 화살표 연결선 15"/>
          <p:cNvCxnSpPr>
            <a:endCxn id="13" idx="0"/>
          </p:cNvCxnSpPr>
          <p:nvPr/>
        </p:nvCxnSpPr>
        <p:spPr>
          <a:xfrm>
            <a:off x="9150683" y="3839758"/>
            <a:ext cx="0" cy="512597"/>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a:stCxn id="4" idx="2"/>
          </p:cNvCxnSpPr>
          <p:nvPr/>
        </p:nvCxnSpPr>
        <p:spPr>
          <a:xfrm flipH="1">
            <a:off x="7170832" y="3322320"/>
            <a:ext cx="1" cy="517438"/>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p:nvPr/>
        </p:nvCxnSpPr>
        <p:spPr>
          <a:xfrm flipH="1">
            <a:off x="8459873" y="3322320"/>
            <a:ext cx="1" cy="517438"/>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직선 화살표 연결선 23"/>
          <p:cNvCxnSpPr/>
          <p:nvPr/>
        </p:nvCxnSpPr>
        <p:spPr>
          <a:xfrm flipH="1">
            <a:off x="9789124" y="3322320"/>
            <a:ext cx="1" cy="517438"/>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p:nvPr/>
        </p:nvCxnSpPr>
        <p:spPr>
          <a:xfrm flipH="1">
            <a:off x="11099763" y="3306497"/>
            <a:ext cx="1" cy="517438"/>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92193" y="3385760"/>
            <a:ext cx="2751827" cy="369332"/>
          </a:xfrm>
          <a:prstGeom prst="rect">
            <a:avLst/>
          </a:prstGeom>
          <a:noFill/>
        </p:spPr>
        <p:txBody>
          <a:bodyPr vert="horz" wrap="square" rtlCol="0">
            <a:spAutoFit/>
          </a:bodyPr>
          <a:lstStyle/>
          <a:p>
            <a:r>
              <a:rPr lang="en-US" altLang="ko-KR" b="1" dirty="0">
                <a:solidFill>
                  <a:srgbClr val="C00000"/>
                </a:solidFill>
                <a:latin typeface="Arial Rounded MT Bold" panose="020F0704030504030204" pitchFamily="34" charset="0"/>
              </a:rPr>
              <a:t>Cache Coherence</a:t>
            </a:r>
            <a:endParaRPr lang="ko-KR" altLang="en-US" b="1" dirty="0">
              <a:solidFill>
                <a:srgbClr val="C00000"/>
              </a:solidFill>
              <a:latin typeface="Arial Rounded MT Bold" panose="020F0704030504030204" pitchFamily="34" charset="0"/>
            </a:endParaRPr>
          </a:p>
        </p:txBody>
      </p:sp>
      <p:sp>
        <p:nvSpPr>
          <p:cNvPr id="27" name="TextBox 26"/>
          <p:cNvSpPr txBox="1"/>
          <p:nvPr/>
        </p:nvSpPr>
        <p:spPr>
          <a:xfrm>
            <a:off x="8459873" y="3886550"/>
            <a:ext cx="2751827" cy="369332"/>
          </a:xfrm>
          <a:prstGeom prst="rect">
            <a:avLst/>
          </a:prstGeom>
          <a:noFill/>
        </p:spPr>
        <p:txBody>
          <a:bodyPr vert="horz" wrap="square" rtlCol="0">
            <a:spAutoFit/>
          </a:bodyPr>
          <a:lstStyle/>
          <a:p>
            <a:r>
              <a:rPr lang="en-US" altLang="ko-KR" b="1" dirty="0">
                <a:solidFill>
                  <a:srgbClr val="C00000"/>
                </a:solidFill>
                <a:latin typeface="Arial Rounded MT Bold" panose="020F0704030504030204" pitchFamily="34" charset="0"/>
              </a:rPr>
              <a:t>Bottleneck</a:t>
            </a:r>
            <a:endParaRPr lang="ko-KR" altLang="en-US" b="1"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246750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Runtime Measurement</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a:xfrm>
            <a:off x="838200" y="1355834"/>
            <a:ext cx="11231880" cy="4967848"/>
          </a:xfrm>
        </p:spPr>
        <p:txBody>
          <a:bodyPr>
            <a:normAutofit fontScale="92500" lnSpcReduction="20000"/>
          </a:bodyPr>
          <a:lstStyle/>
          <a:p>
            <a:r>
              <a:rPr lang="en-US" altLang="ko-KR" dirty="0"/>
              <a:t>loss of efficiency in shared memory systems</a:t>
            </a:r>
          </a:p>
          <a:p>
            <a:pPr lvl="1"/>
            <a:r>
              <a:rPr lang="en-US" altLang="ko-KR" strike="sngStrike" dirty="0"/>
              <a:t>parallelization overhead </a:t>
            </a:r>
          </a:p>
          <a:p>
            <a:pPr lvl="2"/>
            <a:r>
              <a:rPr lang="en-US" altLang="ko-KR" dirty="0"/>
              <a:t>per-processor initialization</a:t>
            </a:r>
          </a:p>
          <a:p>
            <a:pPr lvl="2"/>
            <a:r>
              <a:rPr lang="en-US" altLang="ko-KR" dirty="0"/>
              <a:t>work partitioning</a:t>
            </a:r>
          </a:p>
          <a:p>
            <a:pPr lvl="2"/>
            <a:r>
              <a:rPr lang="en-US" altLang="ko-KR" dirty="0"/>
              <a:t>synchronization</a:t>
            </a:r>
          </a:p>
          <a:p>
            <a:pPr lvl="2"/>
            <a:endParaRPr lang="en-US" altLang="ko-KR" dirty="0"/>
          </a:p>
          <a:p>
            <a:pPr lvl="1"/>
            <a:r>
              <a:rPr lang="en-US" altLang="ko-KR" dirty="0"/>
              <a:t>system overhead</a:t>
            </a:r>
          </a:p>
          <a:p>
            <a:pPr lvl="2"/>
            <a:r>
              <a:rPr lang="en-US" altLang="ko-KR" dirty="0"/>
              <a:t>page faults</a:t>
            </a:r>
          </a:p>
          <a:p>
            <a:pPr lvl="2"/>
            <a:r>
              <a:rPr lang="en-US" altLang="ko-KR" dirty="0"/>
              <a:t>clock interrupts</a:t>
            </a:r>
          </a:p>
          <a:p>
            <a:pPr lvl="1"/>
            <a:endParaRPr lang="en-US" altLang="ko-KR" dirty="0"/>
          </a:p>
          <a:p>
            <a:pPr lvl="1"/>
            <a:r>
              <a:rPr lang="en-US" altLang="ko-KR" dirty="0"/>
              <a:t>Idleness</a:t>
            </a:r>
          </a:p>
          <a:p>
            <a:pPr lvl="2"/>
            <a:r>
              <a:rPr lang="en-US" altLang="ko-KR" dirty="0"/>
              <a:t>load imbalance</a:t>
            </a:r>
          </a:p>
          <a:p>
            <a:pPr lvl="2"/>
            <a:r>
              <a:rPr lang="en-US" altLang="ko-KR" dirty="0"/>
              <a:t>synchronization constraints</a:t>
            </a:r>
          </a:p>
          <a:p>
            <a:pPr lvl="1"/>
            <a:endParaRPr lang="en-US" altLang="ko-KR" dirty="0"/>
          </a:p>
          <a:p>
            <a:pPr lvl="1"/>
            <a:r>
              <a:rPr lang="en-US" altLang="ko-KR" dirty="0"/>
              <a:t>communication </a:t>
            </a:r>
          </a:p>
          <a:p>
            <a:pPr lvl="2"/>
            <a:r>
              <a:rPr lang="en-US" altLang="ko-KR" dirty="0"/>
              <a:t>processor stalls while waiting for the cache line to be fetched</a:t>
            </a:r>
          </a:p>
          <a:p>
            <a:pPr lvl="1"/>
            <a:endParaRPr lang="en-US" altLang="ko-KR" dirty="0"/>
          </a:p>
          <a:p>
            <a:pPr lvl="1"/>
            <a:endParaRPr lang="en-US" altLang="ko-KR" dirty="0"/>
          </a:p>
          <a:p>
            <a:pPr lvl="1"/>
            <a:endParaRPr lang="en-US" altLang="ko-KR" dirty="0"/>
          </a:p>
          <a:p>
            <a:pPr marL="0" indent="0">
              <a:buNone/>
            </a:pPr>
            <a:endParaRPr lang="en-US" altLang="ko-KR" sz="900" b="1" dirty="0">
              <a:latin typeface="Arial" panose="020B0604020202020204" pitchFamily="34" charset="0"/>
              <a:cs typeface="Arial" panose="020B0604020202020204" pitchFamily="34" charset="0"/>
            </a:endParaRPr>
          </a:p>
        </p:txBody>
      </p:sp>
      <p:pic>
        <p:nvPicPr>
          <p:cNvPr id="1026" name="Picture 2" descr="Core, electronics, cpu, corecpu icon - Download on Iconfi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1175" y="2245805"/>
            <a:ext cx="619316" cy="6193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re, electronics, cpu, corecpu icon - Download on Iconfi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815" y="2245805"/>
            <a:ext cx="619316" cy="619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re, electronics, cpu, corecpu icon - Download on Iconfi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2455" y="2245805"/>
            <a:ext cx="619316" cy="6193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re, electronics, cpu, corecpu icon - Download on Iconfi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3095" y="2245805"/>
            <a:ext cx="619316" cy="619316"/>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6777291" y="2968752"/>
            <a:ext cx="787083" cy="353568"/>
          </a:xfrm>
          <a:prstGeom prst="rect">
            <a:avLst/>
          </a:prstGeom>
          <a:solidFill>
            <a:srgbClr val="B2FF73"/>
          </a:solidFill>
          <a:ln>
            <a:noFill/>
          </a:ln>
          <a:effectLst>
            <a:outerShdw blurRad="203200" dist="38100" dir="3480000" sx="110000" sy="11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Rounded MT Bold" panose="020F0704030504030204" pitchFamily="34" charset="0"/>
                <a:cs typeface="Arial" panose="020B0604020202020204" pitchFamily="34" charset="0"/>
              </a:rPr>
              <a:t>Cache</a:t>
            </a:r>
            <a:endParaRPr lang="ko-KR" altLang="en-US" sz="1400" dirty="0">
              <a:solidFill>
                <a:schemeClr val="tx1"/>
              </a:solidFill>
              <a:latin typeface="Arial Rounded MT Bold" panose="020F0704030504030204" pitchFamily="34" charset="0"/>
              <a:cs typeface="Arial" panose="020B0604020202020204" pitchFamily="34" charset="0"/>
            </a:endParaRPr>
          </a:p>
        </p:txBody>
      </p:sp>
      <p:sp>
        <p:nvSpPr>
          <p:cNvPr id="10" name="직사각형 9"/>
          <p:cNvSpPr/>
          <p:nvPr/>
        </p:nvSpPr>
        <p:spPr>
          <a:xfrm>
            <a:off x="8087931" y="2968752"/>
            <a:ext cx="787083" cy="353568"/>
          </a:xfrm>
          <a:prstGeom prst="rect">
            <a:avLst/>
          </a:prstGeom>
          <a:solidFill>
            <a:srgbClr val="B2FF73"/>
          </a:solidFill>
          <a:ln>
            <a:noFill/>
          </a:ln>
          <a:effectLst>
            <a:outerShdw blurRad="203200" dist="38100" dir="3480000" sx="110000" sy="11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Rounded MT Bold" panose="020F0704030504030204" pitchFamily="34" charset="0"/>
                <a:cs typeface="Arial" panose="020B0604020202020204" pitchFamily="34" charset="0"/>
              </a:rPr>
              <a:t>Cache</a:t>
            </a:r>
            <a:endParaRPr lang="ko-KR" altLang="en-US" sz="1400" dirty="0">
              <a:solidFill>
                <a:schemeClr val="tx1"/>
              </a:solidFill>
              <a:latin typeface="Arial Rounded MT Bold" panose="020F0704030504030204" pitchFamily="34" charset="0"/>
              <a:cs typeface="Arial" panose="020B0604020202020204" pitchFamily="34" charset="0"/>
            </a:endParaRPr>
          </a:p>
        </p:txBody>
      </p:sp>
      <p:sp>
        <p:nvSpPr>
          <p:cNvPr id="11" name="직사각형 10"/>
          <p:cNvSpPr/>
          <p:nvPr/>
        </p:nvSpPr>
        <p:spPr>
          <a:xfrm>
            <a:off x="10709211" y="2968752"/>
            <a:ext cx="787083" cy="353568"/>
          </a:xfrm>
          <a:prstGeom prst="rect">
            <a:avLst/>
          </a:prstGeom>
          <a:solidFill>
            <a:srgbClr val="B2FF73"/>
          </a:solidFill>
          <a:ln>
            <a:noFill/>
          </a:ln>
          <a:effectLst>
            <a:outerShdw blurRad="203200" dist="38100" dir="3480000" sx="110000" sy="11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Rounded MT Bold" panose="020F0704030504030204" pitchFamily="34" charset="0"/>
                <a:cs typeface="Arial" panose="020B0604020202020204" pitchFamily="34" charset="0"/>
              </a:rPr>
              <a:t>Cache</a:t>
            </a:r>
            <a:endParaRPr lang="ko-KR" altLang="en-US" sz="1400" dirty="0">
              <a:solidFill>
                <a:schemeClr val="tx1"/>
              </a:solidFill>
              <a:latin typeface="Arial Rounded MT Bold" panose="020F0704030504030204" pitchFamily="34" charset="0"/>
              <a:cs typeface="Arial" panose="020B0604020202020204" pitchFamily="34" charset="0"/>
            </a:endParaRPr>
          </a:p>
        </p:txBody>
      </p:sp>
      <p:sp>
        <p:nvSpPr>
          <p:cNvPr id="12" name="직사각형 11"/>
          <p:cNvSpPr/>
          <p:nvPr/>
        </p:nvSpPr>
        <p:spPr>
          <a:xfrm>
            <a:off x="9398571" y="2968752"/>
            <a:ext cx="787083" cy="353568"/>
          </a:xfrm>
          <a:prstGeom prst="rect">
            <a:avLst/>
          </a:prstGeom>
          <a:solidFill>
            <a:srgbClr val="B2FF73"/>
          </a:solidFill>
          <a:ln>
            <a:noFill/>
          </a:ln>
          <a:effectLst>
            <a:outerShdw blurRad="203200" dist="38100" dir="3480000" sx="110000" sy="11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Rounded MT Bold" panose="020F0704030504030204" pitchFamily="34" charset="0"/>
                <a:cs typeface="Arial" panose="020B0604020202020204" pitchFamily="34" charset="0"/>
              </a:rPr>
              <a:t>Cache</a:t>
            </a:r>
            <a:endParaRPr lang="ko-KR" altLang="en-US" sz="1400" dirty="0">
              <a:solidFill>
                <a:schemeClr val="tx1"/>
              </a:solidFill>
              <a:latin typeface="Arial Rounded MT Bold" panose="020F0704030504030204" pitchFamily="34" charset="0"/>
              <a:cs typeface="Arial" panose="020B0604020202020204" pitchFamily="34" charset="0"/>
            </a:endParaRPr>
          </a:p>
        </p:txBody>
      </p:sp>
      <p:sp>
        <p:nvSpPr>
          <p:cNvPr id="13" name="직사각형 12"/>
          <p:cNvSpPr/>
          <p:nvPr/>
        </p:nvSpPr>
        <p:spPr>
          <a:xfrm>
            <a:off x="8298592" y="4352355"/>
            <a:ext cx="1704182" cy="465805"/>
          </a:xfrm>
          <a:prstGeom prst="rect">
            <a:avLst/>
          </a:prstGeom>
          <a:solidFill>
            <a:srgbClr val="198CFF"/>
          </a:solidFill>
          <a:ln>
            <a:noFill/>
          </a:ln>
          <a:effectLst>
            <a:outerShdw blurRad="203200" dist="38100" dir="3480000" sx="110000" sy="11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rgbClr val="FFFFFF"/>
                </a:solidFill>
                <a:latin typeface="Arial Rounded MT Bold" panose="020F0704030504030204" pitchFamily="34" charset="0"/>
                <a:cs typeface="Arial" panose="020B0604020202020204" pitchFamily="34" charset="0"/>
              </a:rPr>
              <a:t>Memory</a:t>
            </a:r>
            <a:endParaRPr lang="ko-KR" altLang="en-US" sz="1400" dirty="0">
              <a:solidFill>
                <a:srgbClr val="FFFFFF"/>
              </a:solidFill>
              <a:latin typeface="Arial Rounded MT Bold" panose="020F0704030504030204" pitchFamily="34" charset="0"/>
              <a:cs typeface="Arial" panose="020B0604020202020204" pitchFamily="34" charset="0"/>
            </a:endParaRPr>
          </a:p>
        </p:txBody>
      </p:sp>
      <p:cxnSp>
        <p:nvCxnSpPr>
          <p:cNvPr id="9" name="직선 연결선 8"/>
          <p:cNvCxnSpPr/>
          <p:nvPr/>
        </p:nvCxnSpPr>
        <p:spPr>
          <a:xfrm>
            <a:off x="6973824" y="3839758"/>
            <a:ext cx="4267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181652" y="3655092"/>
            <a:ext cx="947801" cy="369332"/>
          </a:xfrm>
          <a:prstGeom prst="rect">
            <a:avLst/>
          </a:prstGeom>
          <a:noFill/>
        </p:spPr>
        <p:txBody>
          <a:bodyPr vert="horz" wrap="square" rtlCol="0">
            <a:spAutoFit/>
          </a:bodyPr>
          <a:lstStyle/>
          <a:p>
            <a:r>
              <a:rPr lang="en-US" altLang="ko-KR" b="1" dirty="0">
                <a:latin typeface="Arial Rounded MT Bold" panose="020F0704030504030204" pitchFamily="34" charset="0"/>
              </a:rPr>
              <a:t>BUS</a:t>
            </a:r>
            <a:endParaRPr lang="ko-KR" altLang="en-US" b="1" dirty="0">
              <a:latin typeface="Arial Rounded MT Bold" panose="020F0704030504030204" pitchFamily="34" charset="0"/>
            </a:endParaRPr>
          </a:p>
        </p:txBody>
      </p:sp>
      <p:cxnSp>
        <p:nvCxnSpPr>
          <p:cNvPr id="16" name="직선 화살표 연결선 15"/>
          <p:cNvCxnSpPr>
            <a:endCxn id="13" idx="0"/>
          </p:cNvCxnSpPr>
          <p:nvPr/>
        </p:nvCxnSpPr>
        <p:spPr>
          <a:xfrm>
            <a:off x="9150683" y="3839758"/>
            <a:ext cx="0" cy="512597"/>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a:stCxn id="4" idx="2"/>
          </p:cNvCxnSpPr>
          <p:nvPr/>
        </p:nvCxnSpPr>
        <p:spPr>
          <a:xfrm flipH="1">
            <a:off x="7170832" y="3322320"/>
            <a:ext cx="1" cy="517438"/>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p:nvPr/>
        </p:nvCxnSpPr>
        <p:spPr>
          <a:xfrm flipH="1">
            <a:off x="8459873" y="3322320"/>
            <a:ext cx="1" cy="517438"/>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직선 화살표 연결선 23"/>
          <p:cNvCxnSpPr/>
          <p:nvPr/>
        </p:nvCxnSpPr>
        <p:spPr>
          <a:xfrm flipH="1">
            <a:off x="9789124" y="3322320"/>
            <a:ext cx="1" cy="517438"/>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p:nvPr/>
        </p:nvCxnSpPr>
        <p:spPr>
          <a:xfrm flipH="1">
            <a:off x="11099763" y="3306497"/>
            <a:ext cx="1" cy="517438"/>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92193" y="3385760"/>
            <a:ext cx="2751827" cy="369332"/>
          </a:xfrm>
          <a:prstGeom prst="rect">
            <a:avLst/>
          </a:prstGeom>
          <a:noFill/>
        </p:spPr>
        <p:txBody>
          <a:bodyPr vert="horz" wrap="square" rtlCol="0">
            <a:spAutoFit/>
          </a:bodyPr>
          <a:lstStyle/>
          <a:p>
            <a:r>
              <a:rPr lang="en-US" altLang="ko-KR" b="1" dirty="0">
                <a:solidFill>
                  <a:srgbClr val="C00000"/>
                </a:solidFill>
                <a:latin typeface="Arial Rounded MT Bold" panose="020F0704030504030204" pitchFamily="34" charset="0"/>
              </a:rPr>
              <a:t>Cache Coherence</a:t>
            </a:r>
            <a:endParaRPr lang="ko-KR" altLang="en-US" b="1" dirty="0">
              <a:solidFill>
                <a:srgbClr val="C00000"/>
              </a:solidFill>
              <a:latin typeface="Arial Rounded MT Bold" panose="020F0704030504030204" pitchFamily="34" charset="0"/>
            </a:endParaRPr>
          </a:p>
        </p:txBody>
      </p:sp>
      <p:sp>
        <p:nvSpPr>
          <p:cNvPr id="27" name="TextBox 26"/>
          <p:cNvSpPr txBox="1"/>
          <p:nvPr/>
        </p:nvSpPr>
        <p:spPr>
          <a:xfrm>
            <a:off x="8459873" y="3886550"/>
            <a:ext cx="2751827" cy="369332"/>
          </a:xfrm>
          <a:prstGeom prst="rect">
            <a:avLst/>
          </a:prstGeom>
          <a:noFill/>
        </p:spPr>
        <p:txBody>
          <a:bodyPr vert="horz" wrap="square" rtlCol="0">
            <a:spAutoFit/>
          </a:bodyPr>
          <a:lstStyle/>
          <a:p>
            <a:r>
              <a:rPr lang="en-US" altLang="ko-KR" b="1" dirty="0">
                <a:solidFill>
                  <a:srgbClr val="C00000"/>
                </a:solidFill>
                <a:latin typeface="Arial Rounded MT Bold" panose="020F0704030504030204" pitchFamily="34" charset="0"/>
              </a:rPr>
              <a:t>Bottleneck</a:t>
            </a:r>
            <a:endParaRPr lang="ko-KR" altLang="en-US" b="1" dirty="0">
              <a:solidFill>
                <a:srgbClr val="C00000"/>
              </a:solidFill>
              <a:latin typeface="Arial Rounded MT Bold" panose="020F0704030504030204" pitchFamily="34" charset="0"/>
            </a:endParaRPr>
          </a:p>
        </p:txBody>
      </p:sp>
      <p:sp>
        <p:nvSpPr>
          <p:cNvPr id="15" name="모서리가 둥근 사각형 설명선 14"/>
          <p:cNvSpPr/>
          <p:nvPr/>
        </p:nvSpPr>
        <p:spPr>
          <a:xfrm>
            <a:off x="4793805" y="1787652"/>
            <a:ext cx="1983486" cy="458153"/>
          </a:xfrm>
          <a:prstGeom prst="wedgeRoundRectCallout">
            <a:avLst>
              <a:gd name="adj1" fmla="val -65878"/>
              <a:gd name="adj2" fmla="val -4502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altLang="ko-KR" dirty="0"/>
          </a:p>
        </p:txBody>
      </p:sp>
      <p:sp>
        <p:nvSpPr>
          <p:cNvPr id="17" name="TextBox 16"/>
          <p:cNvSpPr txBox="1"/>
          <p:nvPr/>
        </p:nvSpPr>
        <p:spPr>
          <a:xfrm>
            <a:off x="4793805" y="1849770"/>
            <a:ext cx="2007997" cy="400110"/>
          </a:xfrm>
          <a:prstGeom prst="rect">
            <a:avLst/>
          </a:prstGeom>
          <a:noFill/>
        </p:spPr>
        <p:txBody>
          <a:bodyPr wrap="square" rtlCol="0">
            <a:spAutoFit/>
          </a:bodyPr>
          <a:lstStyle/>
          <a:p>
            <a:pPr marL="0" lvl="2"/>
            <a:r>
              <a:rPr lang="en-US" altLang="ko-KR" sz="2000" b="1" dirty="0">
                <a:solidFill>
                  <a:schemeClr val="bg1"/>
                </a:solidFill>
                <a:latin typeface="Gill Sans MT" panose="020B0502020104020203" pitchFamily="34" charset="0"/>
              </a:rPr>
              <a:t>Typically</a:t>
            </a:r>
            <a:r>
              <a:rPr lang="en-US" altLang="ko-KR" sz="2000" b="1" dirty="0">
                <a:solidFill>
                  <a:schemeClr val="bg1"/>
                </a:solidFill>
              </a:rPr>
              <a:t> small</a:t>
            </a:r>
          </a:p>
        </p:txBody>
      </p:sp>
    </p:spTree>
    <p:extLst>
      <p:ext uri="{BB962C8B-B14F-4D97-AF65-F5344CB8AC3E}">
        <p14:creationId xmlns:p14="http://schemas.microsoft.com/office/powerpoint/2010/main" val="391163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Runtime Measurement</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a:xfrm>
            <a:off x="838200" y="1355834"/>
            <a:ext cx="11231880" cy="4967848"/>
          </a:xfrm>
        </p:spPr>
        <p:txBody>
          <a:bodyPr>
            <a:normAutofit/>
          </a:bodyPr>
          <a:lstStyle/>
          <a:p>
            <a:r>
              <a:rPr lang="en-US" altLang="ko-KR" dirty="0"/>
              <a:t>Efficiency E(p)</a:t>
            </a:r>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r>
              <a:rPr lang="en-US" altLang="ko-KR" dirty="0"/>
              <a:t>speedup S(p)</a:t>
            </a:r>
          </a:p>
          <a:p>
            <a:endParaRPr lang="en-US" altLang="ko-KR" dirty="0"/>
          </a:p>
          <a:p>
            <a:pPr lvl="1"/>
            <a:endParaRPr lang="en-US" altLang="ko-KR" dirty="0"/>
          </a:p>
          <a:p>
            <a:pPr lvl="1"/>
            <a:endParaRPr lang="en-US" altLang="ko-KR" dirty="0"/>
          </a:p>
          <a:p>
            <a:pPr lvl="1"/>
            <a:endParaRPr lang="en-US" altLang="ko-KR" dirty="0"/>
          </a:p>
          <a:p>
            <a:pPr lvl="1"/>
            <a:endParaRPr lang="en-US" altLang="ko-KR" dirty="0"/>
          </a:p>
          <a:p>
            <a:pPr marL="0" indent="0">
              <a:buNone/>
            </a:pPr>
            <a:endParaRPr lang="en-US" altLang="ko-KR" sz="900" b="1" dirty="0">
              <a:latin typeface="Arial" panose="020B0604020202020204" pitchFamily="34" charset="0"/>
              <a:cs typeface="Arial" panose="020B0604020202020204" pitchFamily="34" charset="0"/>
            </a:endParaRPr>
          </a:p>
        </p:txBody>
      </p:sp>
      <p:pic>
        <p:nvPicPr>
          <p:cNvPr id="4" name="그림 3" descr="화면 캡처"/>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573" y="2232686"/>
            <a:ext cx="6324867" cy="925041"/>
          </a:xfrm>
          <a:prstGeom prst="rect">
            <a:avLst/>
          </a:prstGeom>
        </p:spPr>
      </p:pic>
      <p:pic>
        <p:nvPicPr>
          <p:cNvPr id="5" name="그림 4" descr="화면 캡처"/>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1" y="4673959"/>
            <a:ext cx="2379181" cy="641753"/>
          </a:xfrm>
          <a:prstGeom prst="rect">
            <a:avLst/>
          </a:prstGeom>
        </p:spPr>
      </p:pic>
      <p:sp>
        <p:nvSpPr>
          <p:cNvPr id="6" name="직사각형 5"/>
          <p:cNvSpPr/>
          <p:nvPr/>
        </p:nvSpPr>
        <p:spPr>
          <a:xfrm>
            <a:off x="8075029" y="1800978"/>
            <a:ext cx="3592715" cy="1523494"/>
          </a:xfrm>
          <a:prstGeom prst="rect">
            <a:avLst/>
          </a:prstGeom>
          <a:ln>
            <a:solidFill>
              <a:schemeClr val="tx1"/>
            </a:solidFill>
          </a:ln>
        </p:spPr>
        <p:txBody>
          <a:bodyPr wrap="square">
            <a:spAutoFit/>
          </a:bodyPr>
          <a:lstStyle/>
          <a:p>
            <a:pPr>
              <a:lnSpc>
                <a:spcPct val="150000"/>
              </a:lnSpc>
            </a:pPr>
            <a:r>
              <a:rPr lang="en-US" altLang="ko-KR" sz="1400" b="1" dirty="0">
                <a:latin typeface="Arial" panose="020B0604020202020204" pitchFamily="34" charset="0"/>
                <a:cs typeface="Arial" panose="020B0604020202020204" pitchFamily="34" charset="0"/>
              </a:rPr>
              <a:t>measurement infrastructure</a:t>
            </a:r>
          </a:p>
          <a:p>
            <a:pPr>
              <a:lnSpc>
                <a:spcPct val="150000"/>
              </a:lnSpc>
            </a:pPr>
            <a:r>
              <a:rPr lang="en-US" altLang="ko-KR" sz="1200" dirty="0">
                <a:latin typeface="Arial" panose="020B0604020202020204" pitchFamily="34" charset="0"/>
                <a:cs typeface="Arial" panose="020B0604020202020204" pitchFamily="34" charset="0"/>
              </a:rPr>
              <a:t>WT(p) the elapsed execution time at p processors</a:t>
            </a:r>
          </a:p>
          <a:p>
            <a:pPr>
              <a:lnSpc>
                <a:spcPct val="150000"/>
              </a:lnSpc>
            </a:pPr>
            <a:r>
              <a:rPr lang="en-US" altLang="ko-KR" sz="1200" dirty="0">
                <a:latin typeface="Arial" panose="020B0604020202020204" pitchFamily="34" charset="0"/>
                <a:cs typeface="Arial" panose="020B0604020202020204" pitchFamily="34" charset="0"/>
              </a:rPr>
              <a:t>UT(p) the accumulated user-mode execution time</a:t>
            </a:r>
          </a:p>
          <a:p>
            <a:pPr>
              <a:lnSpc>
                <a:spcPct val="150000"/>
              </a:lnSpc>
            </a:pPr>
            <a:r>
              <a:rPr lang="en-US" altLang="ko-KR" sz="1200" dirty="0">
                <a:latin typeface="Arial" panose="020B0604020202020204" pitchFamily="34" charset="0"/>
                <a:cs typeface="Arial" panose="020B0604020202020204" pitchFamily="34" charset="0"/>
              </a:rPr>
              <a:t>IT(p) the accumulated idle time</a:t>
            </a:r>
          </a:p>
          <a:p>
            <a:pPr>
              <a:lnSpc>
                <a:spcPct val="150000"/>
              </a:lnSpc>
            </a:pPr>
            <a:r>
              <a:rPr lang="en-US" altLang="ko-KR" sz="1200" dirty="0">
                <a:latin typeface="Arial" panose="020B0604020202020204" pitchFamily="34" charset="0"/>
                <a:cs typeface="Arial" panose="020B0604020202020204" pitchFamily="34" charset="0"/>
              </a:rPr>
              <a:t>PST(p) the accumulated processor stall time</a:t>
            </a:r>
          </a:p>
        </p:txBody>
      </p:sp>
      <p:sp>
        <p:nvSpPr>
          <p:cNvPr id="7" name="TextBox 6"/>
          <p:cNvSpPr txBox="1"/>
          <p:nvPr/>
        </p:nvSpPr>
        <p:spPr>
          <a:xfrm>
            <a:off x="2474976" y="3157727"/>
            <a:ext cx="2292096" cy="369332"/>
          </a:xfrm>
          <a:prstGeom prst="rect">
            <a:avLst/>
          </a:prstGeom>
          <a:noFill/>
        </p:spPr>
        <p:txBody>
          <a:bodyPr vert="horz" wrap="square" rtlCol="0">
            <a:spAutoFit/>
          </a:bodyPr>
          <a:lstStyle/>
          <a:p>
            <a:r>
              <a:rPr lang="en-US" altLang="ko-KR" b="1" u="sng" dirty="0">
                <a:latin typeface="Calibri" panose="020F0502020204030204" pitchFamily="34" charset="0"/>
              </a:rPr>
              <a:t>system overhead</a:t>
            </a:r>
          </a:p>
        </p:txBody>
      </p:sp>
      <p:sp>
        <p:nvSpPr>
          <p:cNvPr id="8" name="TextBox 7"/>
          <p:cNvSpPr txBox="1"/>
          <p:nvPr/>
        </p:nvSpPr>
        <p:spPr>
          <a:xfrm>
            <a:off x="4919472" y="3157727"/>
            <a:ext cx="1091184" cy="369332"/>
          </a:xfrm>
          <a:prstGeom prst="rect">
            <a:avLst/>
          </a:prstGeom>
          <a:noFill/>
        </p:spPr>
        <p:txBody>
          <a:bodyPr vert="horz" wrap="square" rtlCol="0">
            <a:spAutoFit/>
          </a:bodyPr>
          <a:lstStyle/>
          <a:p>
            <a:r>
              <a:rPr lang="en-US" altLang="ko-KR" b="1" u="sng" dirty="0"/>
              <a:t>Idleness</a:t>
            </a:r>
            <a:endParaRPr lang="en-US" altLang="ko-KR" b="1" u="sng" dirty="0">
              <a:latin typeface="Calibri" panose="020F0502020204030204" pitchFamily="34" charset="0"/>
            </a:endParaRPr>
          </a:p>
        </p:txBody>
      </p:sp>
      <p:sp>
        <p:nvSpPr>
          <p:cNvPr id="9" name="TextBox 8"/>
          <p:cNvSpPr txBox="1"/>
          <p:nvPr/>
        </p:nvSpPr>
        <p:spPr>
          <a:xfrm>
            <a:off x="6071616" y="3157727"/>
            <a:ext cx="1952549" cy="369332"/>
          </a:xfrm>
          <a:prstGeom prst="rect">
            <a:avLst/>
          </a:prstGeom>
          <a:noFill/>
        </p:spPr>
        <p:txBody>
          <a:bodyPr vert="horz" wrap="square" rtlCol="0">
            <a:spAutoFit/>
          </a:bodyPr>
          <a:lstStyle/>
          <a:p>
            <a:r>
              <a:rPr lang="en-US" altLang="ko-KR" b="1" u="sng" dirty="0"/>
              <a:t>communication</a:t>
            </a:r>
            <a:endParaRPr lang="en-US" altLang="ko-KR" b="1" u="sng" dirty="0">
              <a:latin typeface="Calibri" panose="020F0502020204030204" pitchFamily="34" charset="0"/>
            </a:endParaRPr>
          </a:p>
        </p:txBody>
      </p:sp>
    </p:spTree>
    <p:extLst>
      <p:ext uri="{BB962C8B-B14F-4D97-AF65-F5344CB8AC3E}">
        <p14:creationId xmlns:p14="http://schemas.microsoft.com/office/powerpoint/2010/main" val="250390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Runtime Measurement</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a:xfrm>
            <a:off x="838200" y="1355834"/>
            <a:ext cx="11231880" cy="4967848"/>
          </a:xfrm>
        </p:spPr>
        <p:txBody>
          <a:bodyPr>
            <a:normAutofit/>
          </a:bodyPr>
          <a:lstStyle/>
          <a:p>
            <a:r>
              <a:rPr lang="en-US" altLang="ko-KR" dirty="0"/>
              <a:t>Collecting critical HW counters for system overhead and communication </a:t>
            </a:r>
          </a:p>
          <a:p>
            <a:pPr lvl="1"/>
            <a:r>
              <a:rPr lang="en-US" altLang="ko-KR" dirty="0"/>
              <a:t>Elapsed wall-clock time</a:t>
            </a:r>
          </a:p>
          <a:p>
            <a:pPr lvl="1"/>
            <a:r>
              <a:rPr lang="en-US" altLang="ko-KR" dirty="0"/>
              <a:t>Elapsed user-mode execution time</a:t>
            </a:r>
          </a:p>
          <a:p>
            <a:pPr lvl="1"/>
            <a:r>
              <a:rPr lang="en-US" altLang="ko-KR" dirty="0"/>
              <a:t>Accumulated processor stall time</a:t>
            </a:r>
          </a:p>
          <a:p>
            <a:pPr lvl="1"/>
            <a:endParaRPr lang="en-US" altLang="ko-KR" dirty="0"/>
          </a:p>
          <a:p>
            <a:pPr lvl="1"/>
            <a:endParaRPr lang="en-US" altLang="ko-KR" dirty="0"/>
          </a:p>
          <a:p>
            <a:r>
              <a:rPr lang="en-US" altLang="ko-KR" dirty="0"/>
              <a:t>Using Instrumentation for idle time</a:t>
            </a:r>
          </a:p>
          <a:p>
            <a:pPr lvl="1"/>
            <a:r>
              <a:rPr lang="en-US" altLang="ko-KR" dirty="0"/>
              <a:t>PRESTO and </a:t>
            </a:r>
            <a:r>
              <a:rPr lang="en-US" altLang="ko-KR" dirty="0" err="1"/>
              <a:t>CThreads</a:t>
            </a:r>
            <a:r>
              <a:rPr lang="en-US" altLang="ko-KR" dirty="0"/>
              <a:t> synchronization code to track elapsed idle time</a:t>
            </a:r>
          </a:p>
          <a:p>
            <a:pPr lvl="1"/>
            <a:r>
              <a:rPr lang="en-US" altLang="ko-KR" dirty="0"/>
              <a:t>Using the wall-clock hardware counter</a:t>
            </a:r>
          </a:p>
          <a:p>
            <a:pPr lvl="1"/>
            <a:endParaRPr lang="en-US" altLang="ko-KR" dirty="0"/>
          </a:p>
          <a:p>
            <a:pPr lvl="1"/>
            <a:endParaRPr lang="en-US" altLang="ko-KR" dirty="0"/>
          </a:p>
          <a:p>
            <a:pPr lvl="1"/>
            <a:endParaRPr lang="en-US" altLang="ko-KR" dirty="0"/>
          </a:p>
          <a:p>
            <a:pPr lvl="1"/>
            <a:endParaRPr lang="en-US" altLang="ko-KR" dirty="0"/>
          </a:p>
          <a:p>
            <a:pPr marL="0" indent="0">
              <a:buNone/>
            </a:pPr>
            <a:endParaRPr lang="en-US" altLang="ko-KR"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81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Method of Golden Sections (MGS)</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p:txBody>
          <a:bodyPr/>
          <a:lstStyle/>
          <a:p>
            <a:r>
              <a:rPr lang="en-US" altLang="ko-KR" dirty="0"/>
              <a:t>Technique for finding a </a:t>
            </a:r>
            <a:r>
              <a:rPr lang="en-US" altLang="ko-KR" dirty="0">
                <a:solidFill>
                  <a:srgbClr val="0070C0"/>
                </a:solidFill>
              </a:rPr>
              <a:t>maximum</a:t>
            </a:r>
            <a:r>
              <a:rPr lang="en-US" altLang="ko-KR" dirty="0"/>
              <a:t> of a </a:t>
            </a:r>
            <a:r>
              <a:rPr lang="en-US" altLang="ko-KR" dirty="0">
                <a:solidFill>
                  <a:srgbClr val="0070C0"/>
                </a:solidFill>
              </a:rPr>
              <a:t>unimodal function </a:t>
            </a:r>
            <a:br>
              <a:rPr lang="en-US" altLang="ko-KR" dirty="0"/>
            </a:br>
            <a:r>
              <a:rPr lang="en-US" altLang="ko-KR" dirty="0"/>
              <a:t>inside a specified interval.</a:t>
            </a:r>
          </a:p>
          <a:p>
            <a:r>
              <a:rPr lang="en-US" altLang="ko-KR" dirty="0"/>
              <a:t>By successively narrowing the range of values, </a:t>
            </a:r>
            <a:br>
              <a:rPr lang="en-US" altLang="ko-KR" dirty="0"/>
            </a:br>
            <a:r>
              <a:rPr lang="en-US" altLang="ko-KR" dirty="0"/>
              <a:t>it will converge to the maximum point</a:t>
            </a:r>
            <a:endParaRPr lang="ko-KR" altLang="en-US" dirty="0"/>
          </a:p>
        </p:txBody>
      </p:sp>
      <p:pic>
        <p:nvPicPr>
          <p:cNvPr id="6" name="그림 5">
            <a:extLst>
              <a:ext uri="{FF2B5EF4-FFF2-40B4-BE49-F238E27FC236}">
                <a16:creationId xmlns:a16="http://schemas.microsoft.com/office/drawing/2014/main" id="{4A6EFB49-BF13-4110-B523-AC2DCC2481F5}"/>
              </a:ext>
            </a:extLst>
          </p:cNvPr>
          <p:cNvPicPr>
            <a:picLocks noChangeAspect="1"/>
          </p:cNvPicPr>
          <p:nvPr/>
        </p:nvPicPr>
        <p:blipFill>
          <a:blip r:embed="rId2"/>
          <a:stretch>
            <a:fillRect/>
          </a:stretch>
        </p:blipFill>
        <p:spPr>
          <a:xfrm>
            <a:off x="1995487" y="3839758"/>
            <a:ext cx="8201025" cy="2200275"/>
          </a:xfrm>
          <a:prstGeom prst="rect">
            <a:avLst/>
          </a:prstGeom>
        </p:spPr>
      </p:pic>
    </p:spTree>
    <p:extLst>
      <p:ext uri="{BB962C8B-B14F-4D97-AF65-F5344CB8AC3E}">
        <p14:creationId xmlns:p14="http://schemas.microsoft.com/office/powerpoint/2010/main" val="2253491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A3FF812-07DB-4405-8F8B-D14CD5E36685}"/>
              </a:ext>
            </a:extLst>
          </p:cNvPr>
          <p:cNvSpPr>
            <a:spLocks noGrp="1"/>
          </p:cNvSpPr>
          <p:nvPr>
            <p:ph type="title"/>
          </p:nvPr>
        </p:nvSpPr>
        <p:spPr/>
        <p:txBody>
          <a:bodyPr/>
          <a:lstStyle/>
          <a:p>
            <a:r>
              <a:rPr lang="en-US" altLang="ko-KR" dirty="0"/>
              <a:t>Basic Self-Tuning Algorithm (1)</a:t>
            </a:r>
            <a:endParaRPr lang="ko-KR" altLang="en-US" dirty="0"/>
          </a:p>
        </p:txBody>
      </p:sp>
      <p:sp>
        <p:nvSpPr>
          <p:cNvPr id="3" name="내용 개체 틀 2">
            <a:extLst>
              <a:ext uri="{FF2B5EF4-FFF2-40B4-BE49-F238E27FC236}">
                <a16:creationId xmlns:a16="http://schemas.microsoft.com/office/drawing/2014/main" id="{FAA27C19-E215-471B-88C6-0970BF6A3A6C}"/>
              </a:ext>
            </a:extLst>
          </p:cNvPr>
          <p:cNvSpPr>
            <a:spLocks noGrp="1"/>
          </p:cNvSpPr>
          <p:nvPr>
            <p:ph idx="1"/>
          </p:nvPr>
        </p:nvSpPr>
        <p:spPr/>
        <p:txBody>
          <a:bodyPr>
            <a:normAutofit/>
          </a:bodyPr>
          <a:lstStyle/>
          <a:p>
            <a:r>
              <a:rPr lang="en-US" altLang="ko-KR" dirty="0"/>
              <a:t>Single variable optimization problem </a:t>
            </a:r>
          </a:p>
          <a:p>
            <a:pPr lvl="1"/>
            <a:r>
              <a:rPr lang="en-US" altLang="ko-KR" dirty="0"/>
              <a:t>Adjustable factor : # of processors </a:t>
            </a:r>
          </a:p>
          <a:p>
            <a:pPr lvl="1"/>
            <a:r>
              <a:rPr lang="en-US" altLang="ko-KR" dirty="0"/>
              <a:t>Goal : Maximize Speedup</a:t>
            </a:r>
          </a:p>
        </p:txBody>
      </p:sp>
      <p:pic>
        <p:nvPicPr>
          <p:cNvPr id="4" name="그림 3">
            <a:extLst>
              <a:ext uri="{FF2B5EF4-FFF2-40B4-BE49-F238E27FC236}">
                <a16:creationId xmlns:a16="http://schemas.microsoft.com/office/drawing/2014/main" id="{8AE6D9A0-66D9-49B0-9447-4E0A5518D0B4}"/>
              </a:ext>
            </a:extLst>
          </p:cNvPr>
          <p:cNvPicPr>
            <a:picLocks noChangeAspect="1"/>
          </p:cNvPicPr>
          <p:nvPr/>
        </p:nvPicPr>
        <p:blipFill>
          <a:blip r:embed="rId3"/>
          <a:stretch>
            <a:fillRect/>
          </a:stretch>
        </p:blipFill>
        <p:spPr>
          <a:xfrm>
            <a:off x="9062159" y="3716323"/>
            <a:ext cx="2788452" cy="2478624"/>
          </a:xfrm>
          <a:prstGeom prst="rect">
            <a:avLst/>
          </a:prstGeom>
        </p:spPr>
      </p:pic>
    </p:spTree>
    <p:extLst>
      <p:ext uri="{BB962C8B-B14F-4D97-AF65-F5344CB8AC3E}">
        <p14:creationId xmlns:p14="http://schemas.microsoft.com/office/powerpoint/2010/main" val="235990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A3FF812-07DB-4405-8F8B-D14CD5E36685}"/>
              </a:ext>
            </a:extLst>
          </p:cNvPr>
          <p:cNvSpPr>
            <a:spLocks noGrp="1"/>
          </p:cNvSpPr>
          <p:nvPr>
            <p:ph type="title"/>
          </p:nvPr>
        </p:nvSpPr>
        <p:spPr/>
        <p:txBody>
          <a:bodyPr/>
          <a:lstStyle/>
          <a:p>
            <a:r>
              <a:rPr lang="en-US" altLang="ko-KR" dirty="0"/>
              <a:t>Basic Self-Tuning Algorithm (1)</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FAA27C19-E215-471B-88C6-0970BF6A3A6C}"/>
                  </a:ext>
                </a:extLst>
              </p:cNvPr>
              <p:cNvSpPr>
                <a:spLocks noGrp="1"/>
              </p:cNvSpPr>
              <p:nvPr>
                <p:ph idx="1"/>
              </p:nvPr>
            </p:nvSpPr>
            <p:spPr/>
            <p:txBody>
              <a:bodyPr>
                <a:normAutofit/>
              </a:bodyPr>
              <a:lstStyle/>
              <a:p>
                <a:r>
                  <a:rPr lang="en-US" altLang="ko-KR" dirty="0"/>
                  <a:t>Single variable optimization problem </a:t>
                </a:r>
              </a:p>
              <a:p>
                <a:pPr lvl="1"/>
                <a:r>
                  <a:rPr lang="en-US" altLang="ko-KR" dirty="0"/>
                  <a:t>Adjustable factor : # of processors </a:t>
                </a:r>
              </a:p>
              <a:p>
                <a:pPr lvl="1"/>
                <a:r>
                  <a:rPr lang="en-US" altLang="ko-KR" dirty="0"/>
                  <a:t>Goal : Maximize Speedup</a:t>
                </a:r>
              </a:p>
              <a:p>
                <a:r>
                  <a:rPr lang="en-US" altLang="ko-KR" dirty="0"/>
                  <a:t>Assumption </a:t>
                </a:r>
              </a:p>
              <a:p>
                <a:pPr lvl="1"/>
                <a:r>
                  <a:rPr lang="en-US" altLang="ko-KR" dirty="0"/>
                  <a:t>Speedup is a single variable function, </a:t>
                </a:r>
                <a:br>
                  <a:rPr lang="en-US" altLang="ko-KR" dirty="0"/>
                </a:br>
                <a14:m>
                  <m:oMath xmlns:m="http://schemas.openxmlformats.org/officeDocument/2006/math">
                    <m:r>
                      <a:rPr lang="en-US" altLang="ko-KR" b="0" i="1" smtClean="0">
                        <a:latin typeface="Cambria Math" panose="02040503050406030204" pitchFamily="18" charset="0"/>
                      </a:rPr>
                      <m:t>𝑆</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𝑝</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𝐼</m:t>
                    </m:r>
                    <m:r>
                      <a:rPr lang="en-US" altLang="ko-KR" b="0" i="1" smtClean="0">
                        <a:latin typeface="Cambria Math" panose="02040503050406030204" pitchFamily="18" charset="0"/>
                      </a:rPr>
                      <m:t>→</m:t>
                    </m:r>
                    <m:r>
                      <a:rPr lang="en-US" altLang="ko-KR" b="0" i="1" smtClean="0">
                        <a:latin typeface="Cambria Math" panose="02040503050406030204" pitchFamily="18" charset="0"/>
                      </a:rPr>
                      <m:t>𝑅</m:t>
                    </m:r>
                    <m:r>
                      <a:rPr lang="en-US" altLang="ko-KR" b="0" i="1" smtClean="0">
                        <a:latin typeface="Cambria Math" panose="02040503050406030204" pitchFamily="18" charset="0"/>
                      </a:rPr>
                      <m:t>, </m:t>
                    </m:r>
                    <m:r>
                      <a:rPr lang="en-US" altLang="ko-KR" b="0" i="1" smtClean="0">
                        <a:latin typeface="Cambria Math" panose="02040503050406030204" pitchFamily="18" charset="0"/>
                      </a:rPr>
                      <m:t>𝑤h𝑒𝑟𝑒</m:t>
                    </m:r>
                    <m:r>
                      <a:rPr lang="en-US" altLang="ko-KR" b="0" i="1" smtClean="0">
                        <a:latin typeface="Cambria Math" panose="02040503050406030204" pitchFamily="18" charset="0"/>
                      </a:rPr>
                      <m:t> </m:t>
                    </m:r>
                    <m:r>
                      <a:rPr lang="en-US" altLang="ko-KR" b="0" i="1" smtClean="0">
                        <a:latin typeface="Cambria Math" panose="02040503050406030204" pitchFamily="18" charset="0"/>
                      </a:rPr>
                      <m:t>𝑑𝑜𝑚𝑎𝑖𝑛</m:t>
                    </m:r>
                    <m:r>
                      <a:rPr lang="en-US" altLang="ko-KR" b="0" i="1" smtClean="0">
                        <a:latin typeface="Cambria Math" panose="02040503050406030204" pitchFamily="18" charset="0"/>
                      </a:rPr>
                      <m:t> </m:t>
                    </m:r>
                    <m:r>
                      <a:rPr lang="en-US" altLang="ko-KR" b="0" i="1" smtClean="0">
                        <a:latin typeface="Cambria Math" panose="02040503050406030204" pitchFamily="18" charset="0"/>
                      </a:rPr>
                      <m:t>𝑖𝑠</m:t>
                    </m:r>
                    <m:r>
                      <a:rPr lang="en-US" altLang="ko-KR" b="0" i="1" smtClean="0">
                        <a:latin typeface="Cambria Math" panose="02040503050406030204" pitchFamily="18" charset="0"/>
                      </a:rPr>
                      <m:t> </m:t>
                    </m:r>
                    <m:d>
                      <m:dPr>
                        <m:begChr m:val="["/>
                        <m:endChr m:val="]"/>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1,</m:t>
                        </m:r>
                        <m:r>
                          <a:rPr lang="en-US" altLang="ko-KR" b="0" i="1" smtClean="0">
                            <a:latin typeface="Cambria Math" panose="02040503050406030204" pitchFamily="18" charset="0"/>
                          </a:rPr>
                          <m:t>𝑃</m:t>
                        </m:r>
                      </m:e>
                    </m:d>
                  </m:oMath>
                </a14:m>
                <a:endParaRPr lang="en-US" altLang="ko-KR" b="0" dirty="0"/>
              </a:p>
              <a:p>
                <a:pPr lvl="1"/>
                <a:r>
                  <a:rPr lang="en-US" altLang="ko-KR" dirty="0"/>
                  <a:t>S(p) can be calculated by measuring E(p) for any one iteration </a:t>
                </a:r>
              </a:p>
            </p:txBody>
          </p:sp>
        </mc:Choice>
        <mc:Fallback xmlns="">
          <p:sp>
            <p:nvSpPr>
              <p:cNvPr id="3" name="내용 개체 틀 2">
                <a:extLst>
                  <a:ext uri="{FF2B5EF4-FFF2-40B4-BE49-F238E27FC236}">
                    <a16:creationId xmlns:a16="http://schemas.microsoft.com/office/drawing/2014/main" id="{FAA27C19-E215-471B-88C6-0970BF6A3A6C}"/>
                  </a:ext>
                </a:extLst>
              </p:cNvPr>
              <p:cNvSpPr>
                <a:spLocks noGrp="1" noRot="1" noChangeAspect="1" noMove="1" noResize="1" noEditPoints="1" noAdjustHandles="1" noChangeArrowheads="1" noChangeShapeType="1" noTextEdit="1"/>
              </p:cNvSpPr>
              <p:nvPr>
                <p:ph idx="1"/>
              </p:nvPr>
            </p:nvSpPr>
            <p:spPr>
              <a:blipFill>
                <a:blip r:embed="rId3"/>
                <a:stretch>
                  <a:fillRect l="-945" t="-1321"/>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8AE6D9A0-66D9-49B0-9447-4E0A5518D0B4}"/>
              </a:ext>
            </a:extLst>
          </p:cNvPr>
          <p:cNvPicPr>
            <a:picLocks noChangeAspect="1"/>
          </p:cNvPicPr>
          <p:nvPr/>
        </p:nvPicPr>
        <p:blipFill>
          <a:blip r:embed="rId4"/>
          <a:stretch>
            <a:fillRect/>
          </a:stretch>
        </p:blipFill>
        <p:spPr>
          <a:xfrm>
            <a:off x="9062159" y="3716323"/>
            <a:ext cx="2788452" cy="2478624"/>
          </a:xfrm>
          <a:prstGeom prst="rect">
            <a:avLst/>
          </a:prstGeom>
        </p:spPr>
      </p:pic>
    </p:spTree>
    <p:extLst>
      <p:ext uri="{BB962C8B-B14F-4D97-AF65-F5344CB8AC3E}">
        <p14:creationId xmlns:p14="http://schemas.microsoft.com/office/powerpoint/2010/main" val="77225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Motivation</a:t>
            </a:r>
          </a:p>
        </p:txBody>
      </p:sp>
      <p:sp>
        <p:nvSpPr>
          <p:cNvPr id="4" name="내용 개체 틀 3"/>
          <p:cNvSpPr>
            <a:spLocks noGrp="1"/>
          </p:cNvSpPr>
          <p:nvPr>
            <p:ph idx="1"/>
          </p:nvPr>
        </p:nvSpPr>
        <p:spPr/>
        <p:txBody>
          <a:bodyPr/>
          <a:lstStyle/>
          <a:p>
            <a:r>
              <a:rPr lang="en-US" altLang="ko-KR" dirty="0"/>
              <a:t>Monotonically increasing speedup</a:t>
            </a:r>
          </a:p>
          <a:p>
            <a:pPr lvl="1"/>
            <a:r>
              <a:rPr lang="en-US" altLang="ko-KR" dirty="0"/>
              <a:t>Almost impossible to achieve</a:t>
            </a:r>
            <a:endParaRPr lang="ko-KR" altLang="en-US" dirty="0"/>
          </a:p>
        </p:txBody>
      </p:sp>
      <p:grpSp>
        <p:nvGrpSpPr>
          <p:cNvPr id="3" name="그룹 2"/>
          <p:cNvGrpSpPr/>
          <p:nvPr/>
        </p:nvGrpSpPr>
        <p:grpSpPr>
          <a:xfrm>
            <a:off x="2485389" y="2438400"/>
            <a:ext cx="6963410" cy="3891361"/>
            <a:chOff x="1583688" y="1941380"/>
            <a:chExt cx="8132361" cy="4388381"/>
          </a:xfrm>
        </p:grpSpPr>
        <p:cxnSp>
          <p:nvCxnSpPr>
            <p:cNvPr id="7" name="직선 화살표 연결선 6"/>
            <p:cNvCxnSpPr/>
            <p:nvPr/>
          </p:nvCxnSpPr>
          <p:spPr>
            <a:xfrm>
              <a:off x="2184402" y="2443895"/>
              <a:ext cx="0" cy="3338512"/>
            </a:xfrm>
            <a:prstGeom prst="straightConnector1">
              <a:avLst/>
            </a:prstGeom>
            <a:ln w="603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직선 화살표 연결선 7"/>
            <p:cNvCxnSpPr/>
            <p:nvPr/>
          </p:nvCxnSpPr>
          <p:spPr>
            <a:xfrm flipH="1">
              <a:off x="2184402" y="5782407"/>
              <a:ext cx="5464909" cy="0"/>
            </a:xfrm>
            <a:prstGeom prst="straightConnector1">
              <a:avLst/>
            </a:prstGeom>
            <a:ln w="603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 name="직선 화살표 연결선 8"/>
            <p:cNvCxnSpPr/>
            <p:nvPr/>
          </p:nvCxnSpPr>
          <p:spPr>
            <a:xfrm flipH="1">
              <a:off x="2184402" y="2443895"/>
              <a:ext cx="4357078" cy="3338512"/>
            </a:xfrm>
            <a:prstGeom prst="straightConnector1">
              <a:avLst/>
            </a:prstGeom>
            <a:ln w="60325">
              <a:solidFill>
                <a:srgbClr val="00B050"/>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81418" y="5868096"/>
              <a:ext cx="5070875" cy="461665"/>
            </a:xfrm>
            <a:prstGeom prst="rect">
              <a:avLst/>
            </a:prstGeom>
            <a:noFill/>
          </p:spPr>
          <p:txBody>
            <a:bodyPr wrap="none" rtlCol="0">
              <a:spAutoFit/>
            </a:bodyPr>
            <a:lstStyle/>
            <a:p>
              <a:r>
                <a:rPr lang="en-US" altLang="ko-KR" sz="2400" b="1" dirty="0">
                  <a:latin typeface="Arial" panose="020B0604020202020204" pitchFamily="34" charset="0"/>
                  <a:cs typeface="Arial" panose="020B0604020202020204" pitchFamily="34" charset="0"/>
                </a:rPr>
                <a:t>Number of allocated Processors</a:t>
              </a:r>
              <a:endParaRPr lang="ko-KR" altLang="en-US" sz="2400" b="1" dirty="0">
                <a:latin typeface="Arial" panose="020B0604020202020204" pitchFamily="34" charset="0"/>
                <a:cs typeface="Arial" panose="020B0604020202020204" pitchFamily="34" charset="0"/>
              </a:endParaRPr>
            </a:p>
          </p:txBody>
        </p:sp>
        <p:sp>
          <p:nvSpPr>
            <p:cNvPr id="11" name="자유형 10"/>
            <p:cNvSpPr/>
            <p:nvPr/>
          </p:nvSpPr>
          <p:spPr>
            <a:xfrm>
              <a:off x="2198080" y="4129410"/>
              <a:ext cx="4747846" cy="1582660"/>
            </a:xfrm>
            <a:custGeom>
              <a:avLst/>
              <a:gdLst>
                <a:gd name="connsiteX0" fmla="*/ 0 w 4747846"/>
                <a:gd name="connsiteY0" fmla="*/ 1582660 h 1582660"/>
                <a:gd name="connsiteX1" fmla="*/ 2919046 w 4747846"/>
                <a:gd name="connsiteY1" fmla="*/ 105552 h 1582660"/>
                <a:gd name="connsiteX2" fmla="*/ 4747846 w 4747846"/>
                <a:gd name="connsiteY2" fmla="*/ 140721 h 1582660"/>
              </a:gdLst>
              <a:ahLst/>
              <a:cxnLst>
                <a:cxn ang="0">
                  <a:pos x="connsiteX0" y="connsiteY0"/>
                </a:cxn>
                <a:cxn ang="0">
                  <a:pos x="connsiteX1" y="connsiteY1"/>
                </a:cxn>
                <a:cxn ang="0">
                  <a:pos x="connsiteX2" y="connsiteY2"/>
                </a:cxn>
              </a:cxnLst>
              <a:rect l="l" t="t" r="r" b="b"/>
              <a:pathLst>
                <a:path w="4747846" h="1582660">
                  <a:moveTo>
                    <a:pt x="0" y="1582660"/>
                  </a:moveTo>
                  <a:cubicBezTo>
                    <a:pt x="1063869" y="964267"/>
                    <a:pt x="2127738" y="345875"/>
                    <a:pt x="2919046" y="105552"/>
                  </a:cubicBezTo>
                  <a:cubicBezTo>
                    <a:pt x="3710354" y="-134771"/>
                    <a:pt x="4448908" y="105552"/>
                    <a:pt x="4747846" y="140721"/>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자유형 11"/>
            <p:cNvSpPr/>
            <p:nvPr/>
          </p:nvSpPr>
          <p:spPr>
            <a:xfrm>
              <a:off x="2198080" y="2300654"/>
              <a:ext cx="3868616" cy="3411416"/>
            </a:xfrm>
            <a:custGeom>
              <a:avLst/>
              <a:gdLst>
                <a:gd name="connsiteX0" fmla="*/ 0 w 3868616"/>
                <a:gd name="connsiteY0" fmla="*/ 3411416 h 3411416"/>
                <a:gd name="connsiteX1" fmla="*/ 2373923 w 3868616"/>
                <a:gd name="connsiteY1" fmla="*/ 1565031 h 3411416"/>
                <a:gd name="connsiteX2" fmla="*/ 3868616 w 3868616"/>
                <a:gd name="connsiteY2" fmla="*/ 0 h 3411416"/>
              </a:gdLst>
              <a:ahLst/>
              <a:cxnLst>
                <a:cxn ang="0">
                  <a:pos x="connsiteX0" y="connsiteY0"/>
                </a:cxn>
                <a:cxn ang="0">
                  <a:pos x="connsiteX1" y="connsiteY1"/>
                </a:cxn>
                <a:cxn ang="0">
                  <a:pos x="connsiteX2" y="connsiteY2"/>
                </a:cxn>
              </a:cxnLst>
              <a:rect l="l" t="t" r="r" b="b"/>
              <a:pathLst>
                <a:path w="3868616" h="3411416">
                  <a:moveTo>
                    <a:pt x="0" y="3411416"/>
                  </a:moveTo>
                  <a:cubicBezTo>
                    <a:pt x="864577" y="2772508"/>
                    <a:pt x="1729154" y="2133600"/>
                    <a:pt x="2373923" y="1565031"/>
                  </a:cubicBezTo>
                  <a:cubicBezTo>
                    <a:pt x="3018692" y="996462"/>
                    <a:pt x="3443654" y="498231"/>
                    <a:pt x="3868616" y="0"/>
                  </a:cubicBezTo>
                </a:path>
              </a:pathLst>
            </a:cu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5663167" y="1941380"/>
              <a:ext cx="825867" cy="369332"/>
            </a:xfrm>
            <a:prstGeom prst="rect">
              <a:avLst/>
            </a:prstGeom>
            <a:noFill/>
          </p:spPr>
          <p:txBody>
            <a:bodyPr wrap="none" rtlCol="0">
              <a:spAutoFit/>
            </a:bodyPr>
            <a:lstStyle/>
            <a:p>
              <a:r>
                <a:rPr lang="en-US" altLang="ko-KR" b="1" dirty="0">
                  <a:solidFill>
                    <a:srgbClr val="FF0000"/>
                  </a:solidFill>
                  <a:latin typeface="Arial" panose="020B0604020202020204" pitchFamily="34" charset="0"/>
                  <a:cs typeface="Arial" panose="020B0604020202020204" pitchFamily="34" charset="0"/>
                </a:rPr>
                <a:t>Never</a:t>
              </a:r>
              <a:endParaRPr lang="ko-KR" altLang="en-US" sz="24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6541479" y="2259228"/>
              <a:ext cx="3174570" cy="416505"/>
            </a:xfrm>
            <a:prstGeom prst="rect">
              <a:avLst/>
            </a:prstGeom>
            <a:noFill/>
          </p:spPr>
          <p:txBody>
            <a:bodyPr wrap="square" rtlCol="0">
              <a:spAutoFit/>
            </a:bodyPr>
            <a:lstStyle/>
            <a:p>
              <a:r>
                <a:rPr lang="en-US" altLang="ko-KR" b="1" dirty="0">
                  <a:solidFill>
                    <a:srgbClr val="00B050"/>
                  </a:solidFill>
                  <a:latin typeface="Arial" panose="020B0604020202020204" pitchFamily="34" charset="0"/>
                  <a:cs typeface="Arial" panose="020B0604020202020204" pitchFamily="34" charset="0"/>
                </a:rPr>
                <a:t>Monotonic increasing</a:t>
              </a:r>
              <a:endParaRPr lang="ko-KR" altLang="en-US" sz="2400" b="1" dirty="0">
                <a:solidFill>
                  <a:srgbClr val="00B050"/>
                </a:solidFill>
                <a:latin typeface="Arial" panose="020B0604020202020204" pitchFamily="34" charset="0"/>
                <a:cs typeface="Arial" panose="020B0604020202020204" pitchFamily="34" charset="0"/>
              </a:endParaRPr>
            </a:p>
          </p:txBody>
        </p:sp>
        <p:sp>
          <p:nvSpPr>
            <p:cNvPr id="15" name="TextBox 14"/>
            <p:cNvSpPr txBox="1"/>
            <p:nvPr/>
          </p:nvSpPr>
          <p:spPr>
            <a:xfrm>
              <a:off x="7039359" y="4108188"/>
              <a:ext cx="1082348"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Majority</a:t>
              </a:r>
              <a:endParaRPr lang="ko-KR" altLang="en-US" sz="2400" b="1" dirty="0">
                <a:latin typeface="Arial" panose="020B0604020202020204" pitchFamily="34" charset="0"/>
                <a:cs typeface="Arial" panose="020B0604020202020204" pitchFamily="34" charset="0"/>
              </a:endParaRPr>
            </a:p>
          </p:txBody>
        </p:sp>
        <p:sp>
          <p:nvSpPr>
            <p:cNvPr id="16" name="타원 15"/>
            <p:cNvSpPr/>
            <p:nvPr/>
          </p:nvSpPr>
          <p:spPr>
            <a:xfrm>
              <a:off x="5662249" y="4006359"/>
              <a:ext cx="175847" cy="20738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401358" y="4260598"/>
              <a:ext cx="697627"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Goal</a:t>
              </a:r>
              <a:endParaRPr lang="ko-KR" altLang="en-US" sz="2400" b="1" dirty="0">
                <a:latin typeface="Arial" panose="020B0604020202020204" pitchFamily="34" charset="0"/>
                <a:cs typeface="Arial" panose="020B0604020202020204" pitchFamily="34" charset="0"/>
              </a:endParaRPr>
            </a:p>
          </p:txBody>
        </p:sp>
        <p:sp>
          <p:nvSpPr>
            <p:cNvPr id="5" name="TextBox 4"/>
            <p:cNvSpPr txBox="1"/>
            <p:nvPr/>
          </p:nvSpPr>
          <p:spPr>
            <a:xfrm>
              <a:off x="1583688" y="2259228"/>
              <a:ext cx="553998" cy="2842378"/>
            </a:xfrm>
            <a:prstGeom prst="rect">
              <a:avLst/>
            </a:prstGeom>
            <a:noFill/>
          </p:spPr>
          <p:txBody>
            <a:bodyPr vert="vert270" wrap="square" rtlCol="0">
              <a:spAutoFit/>
            </a:bodyPr>
            <a:lstStyle/>
            <a:p>
              <a:r>
                <a:rPr lang="en-US" altLang="ko-KR" sz="2400" b="1" dirty="0">
                  <a:latin typeface="Arial" panose="020B0604020202020204" pitchFamily="34" charset="0"/>
                  <a:cs typeface="Arial" panose="020B0604020202020204" pitchFamily="34" charset="0"/>
                </a:rPr>
                <a:t>Speedup</a:t>
              </a:r>
              <a:endParaRPr lang="ko-KR" altLang="en-US" sz="2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12282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A3FF812-07DB-4405-8F8B-D14CD5E36685}"/>
              </a:ext>
            </a:extLst>
          </p:cNvPr>
          <p:cNvSpPr>
            <a:spLocks noGrp="1"/>
          </p:cNvSpPr>
          <p:nvPr>
            <p:ph type="title"/>
          </p:nvPr>
        </p:nvSpPr>
        <p:spPr/>
        <p:txBody>
          <a:bodyPr/>
          <a:lstStyle/>
          <a:p>
            <a:r>
              <a:rPr lang="en-US" altLang="ko-KR" dirty="0"/>
              <a:t>Basic Self-Tuning Algorithm (1)</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FAA27C19-E215-471B-88C6-0970BF6A3A6C}"/>
                  </a:ext>
                </a:extLst>
              </p:cNvPr>
              <p:cNvSpPr>
                <a:spLocks noGrp="1"/>
              </p:cNvSpPr>
              <p:nvPr>
                <p:ph idx="1"/>
              </p:nvPr>
            </p:nvSpPr>
            <p:spPr/>
            <p:txBody>
              <a:bodyPr>
                <a:normAutofit/>
              </a:bodyPr>
              <a:lstStyle/>
              <a:p>
                <a:r>
                  <a:rPr lang="en-US" altLang="ko-KR" dirty="0"/>
                  <a:t>Single variable optimization problem </a:t>
                </a:r>
              </a:p>
              <a:p>
                <a:pPr lvl="1"/>
                <a:r>
                  <a:rPr lang="en-US" altLang="ko-KR" dirty="0"/>
                  <a:t>Adjustable factor : # of processors </a:t>
                </a:r>
              </a:p>
              <a:p>
                <a:pPr lvl="1"/>
                <a:r>
                  <a:rPr lang="en-US" altLang="ko-KR" dirty="0"/>
                  <a:t>Goal : Maximize Speedup</a:t>
                </a:r>
              </a:p>
              <a:p>
                <a:r>
                  <a:rPr lang="en-US" altLang="ko-KR" dirty="0"/>
                  <a:t>Assumption </a:t>
                </a:r>
              </a:p>
              <a:p>
                <a:pPr lvl="1"/>
                <a:r>
                  <a:rPr lang="en-US" altLang="ko-KR" dirty="0"/>
                  <a:t>Speedup is a single variable function, </a:t>
                </a:r>
                <a:br>
                  <a:rPr lang="en-US" altLang="ko-KR" dirty="0"/>
                </a:br>
                <a14:m>
                  <m:oMath xmlns:m="http://schemas.openxmlformats.org/officeDocument/2006/math">
                    <m:r>
                      <a:rPr lang="en-US" altLang="ko-KR" b="0" i="1" smtClean="0">
                        <a:latin typeface="Cambria Math" panose="02040503050406030204" pitchFamily="18" charset="0"/>
                      </a:rPr>
                      <m:t>𝑆</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𝑝</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𝐼</m:t>
                    </m:r>
                    <m:r>
                      <a:rPr lang="en-US" altLang="ko-KR" b="0" i="1" smtClean="0">
                        <a:latin typeface="Cambria Math" panose="02040503050406030204" pitchFamily="18" charset="0"/>
                      </a:rPr>
                      <m:t>→</m:t>
                    </m:r>
                    <m:r>
                      <a:rPr lang="en-US" altLang="ko-KR" b="0" i="1" smtClean="0">
                        <a:latin typeface="Cambria Math" panose="02040503050406030204" pitchFamily="18" charset="0"/>
                      </a:rPr>
                      <m:t>𝑅</m:t>
                    </m:r>
                    <m:r>
                      <a:rPr lang="en-US" altLang="ko-KR" b="0" i="1" smtClean="0">
                        <a:latin typeface="Cambria Math" panose="02040503050406030204" pitchFamily="18" charset="0"/>
                      </a:rPr>
                      <m:t>, </m:t>
                    </m:r>
                    <m:r>
                      <a:rPr lang="en-US" altLang="ko-KR" b="0" i="1" smtClean="0">
                        <a:latin typeface="Cambria Math" panose="02040503050406030204" pitchFamily="18" charset="0"/>
                      </a:rPr>
                      <m:t>𝑤h𝑒𝑟𝑒</m:t>
                    </m:r>
                    <m:r>
                      <a:rPr lang="en-US" altLang="ko-KR" b="0" i="1" smtClean="0">
                        <a:latin typeface="Cambria Math" panose="02040503050406030204" pitchFamily="18" charset="0"/>
                      </a:rPr>
                      <m:t> </m:t>
                    </m:r>
                    <m:r>
                      <a:rPr lang="en-US" altLang="ko-KR" b="0" i="1" smtClean="0">
                        <a:latin typeface="Cambria Math" panose="02040503050406030204" pitchFamily="18" charset="0"/>
                      </a:rPr>
                      <m:t>𝑑𝑜𝑚𝑎𝑖𝑛</m:t>
                    </m:r>
                    <m:r>
                      <a:rPr lang="en-US" altLang="ko-KR" b="0" i="1" smtClean="0">
                        <a:latin typeface="Cambria Math" panose="02040503050406030204" pitchFamily="18" charset="0"/>
                      </a:rPr>
                      <m:t> </m:t>
                    </m:r>
                    <m:r>
                      <a:rPr lang="en-US" altLang="ko-KR" b="0" i="1" smtClean="0">
                        <a:latin typeface="Cambria Math" panose="02040503050406030204" pitchFamily="18" charset="0"/>
                      </a:rPr>
                      <m:t>𝑖𝑠</m:t>
                    </m:r>
                    <m:r>
                      <a:rPr lang="en-US" altLang="ko-KR" b="0" i="1" smtClean="0">
                        <a:latin typeface="Cambria Math" panose="02040503050406030204" pitchFamily="18" charset="0"/>
                      </a:rPr>
                      <m:t> </m:t>
                    </m:r>
                    <m:d>
                      <m:dPr>
                        <m:begChr m:val="["/>
                        <m:endChr m:val="]"/>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1,</m:t>
                        </m:r>
                        <m:r>
                          <a:rPr lang="en-US" altLang="ko-KR" b="0" i="1" smtClean="0">
                            <a:latin typeface="Cambria Math" panose="02040503050406030204" pitchFamily="18" charset="0"/>
                          </a:rPr>
                          <m:t>𝑃</m:t>
                        </m:r>
                      </m:e>
                    </m:d>
                  </m:oMath>
                </a14:m>
                <a:endParaRPr lang="en-US" altLang="ko-KR" b="0" dirty="0"/>
              </a:p>
              <a:p>
                <a:pPr lvl="1"/>
                <a:r>
                  <a:rPr lang="en-US" altLang="ko-KR" dirty="0"/>
                  <a:t>S(p) can be calculated by measuring E(p) for any one iteration </a:t>
                </a:r>
              </a:p>
              <a:p>
                <a:r>
                  <a:rPr lang="en-US" altLang="ko-KR" dirty="0"/>
                  <a:t>Observation</a:t>
                </a:r>
              </a:p>
              <a:p>
                <a:pPr lvl="1"/>
                <a:r>
                  <a:rPr lang="en-US" altLang="ko-KR" dirty="0"/>
                  <a:t>Most speedup functions are unimodal</a:t>
                </a:r>
                <a:endParaRPr lang="ko-KR" altLang="en-US" dirty="0"/>
              </a:p>
            </p:txBody>
          </p:sp>
        </mc:Choice>
        <mc:Fallback xmlns="">
          <p:sp>
            <p:nvSpPr>
              <p:cNvPr id="3" name="내용 개체 틀 2">
                <a:extLst>
                  <a:ext uri="{FF2B5EF4-FFF2-40B4-BE49-F238E27FC236}">
                    <a16:creationId xmlns:a16="http://schemas.microsoft.com/office/drawing/2014/main" id="{FAA27C19-E215-471B-88C6-0970BF6A3A6C}"/>
                  </a:ext>
                </a:extLst>
              </p:cNvPr>
              <p:cNvSpPr>
                <a:spLocks noGrp="1" noRot="1" noChangeAspect="1" noMove="1" noResize="1" noEditPoints="1" noAdjustHandles="1" noChangeArrowheads="1" noChangeShapeType="1" noTextEdit="1"/>
              </p:cNvSpPr>
              <p:nvPr>
                <p:ph idx="1"/>
              </p:nvPr>
            </p:nvSpPr>
            <p:spPr>
              <a:blipFill>
                <a:blip r:embed="rId3"/>
                <a:stretch>
                  <a:fillRect l="-945" t="-1321"/>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8AE6D9A0-66D9-49B0-9447-4E0A5518D0B4}"/>
              </a:ext>
            </a:extLst>
          </p:cNvPr>
          <p:cNvPicPr>
            <a:picLocks noChangeAspect="1"/>
          </p:cNvPicPr>
          <p:nvPr/>
        </p:nvPicPr>
        <p:blipFill>
          <a:blip r:embed="rId4"/>
          <a:stretch>
            <a:fillRect/>
          </a:stretch>
        </p:blipFill>
        <p:spPr>
          <a:xfrm>
            <a:off x="9062159" y="3716323"/>
            <a:ext cx="2788452" cy="2478624"/>
          </a:xfrm>
          <a:prstGeom prst="rect">
            <a:avLst/>
          </a:prstGeom>
        </p:spPr>
      </p:pic>
    </p:spTree>
    <p:extLst>
      <p:ext uri="{BB962C8B-B14F-4D97-AF65-F5344CB8AC3E}">
        <p14:creationId xmlns:p14="http://schemas.microsoft.com/office/powerpoint/2010/main" val="139414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3A1068-2CD0-4B1E-AD96-258785A8FC6D}"/>
              </a:ext>
            </a:extLst>
          </p:cNvPr>
          <p:cNvSpPr>
            <a:spLocks noGrp="1"/>
          </p:cNvSpPr>
          <p:nvPr>
            <p:ph type="title"/>
          </p:nvPr>
        </p:nvSpPr>
        <p:spPr/>
        <p:txBody>
          <a:bodyPr/>
          <a:lstStyle/>
          <a:p>
            <a:r>
              <a:rPr lang="en-US" altLang="ko-KR" dirty="0"/>
              <a:t>Basic Self-Tuning Algorithm (2)</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69A1A2F8-DF99-4D9A-9921-E647EF128AED}"/>
                  </a:ext>
                </a:extLst>
              </p:cNvPr>
              <p:cNvSpPr>
                <a:spLocks noGrp="1"/>
              </p:cNvSpPr>
              <p:nvPr>
                <p:ph idx="1"/>
              </p:nvPr>
            </p:nvSpPr>
            <p:spPr>
              <a:xfrm>
                <a:off x="618226" y="1331176"/>
                <a:ext cx="7548894" cy="5081885"/>
              </a:xfrm>
            </p:spPr>
            <p:txBody>
              <a:bodyPr>
                <a:normAutofit/>
              </a:bodyPr>
              <a:lstStyle/>
              <a:p>
                <a:r>
                  <a:rPr lang="en-US" altLang="ko-KR" dirty="0"/>
                  <a:t>Reducing search interval</a:t>
                </a:r>
              </a:p>
              <a:p>
                <a:pPr lvl="1"/>
                <a:r>
                  <a:rPr lang="en-US" altLang="ko-KR" dirty="0"/>
                  <a:t>S(p) can never be super-linear, always </a:t>
                </a:r>
                <a14:m>
                  <m:oMath xmlns:m="http://schemas.openxmlformats.org/officeDocument/2006/math">
                    <m:r>
                      <a:rPr lang="en-US" altLang="ko-KR" b="0" i="1" smtClean="0">
                        <a:latin typeface="Cambria Math" panose="02040503050406030204" pitchFamily="18" charset="0"/>
                      </a:rPr>
                      <m:t>𝑆</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𝑝</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𝑝</m:t>
                    </m:r>
                  </m:oMath>
                </a14:m>
                <a:endParaRPr lang="en-US" altLang="ko-KR" dirty="0"/>
              </a:p>
              <a:p>
                <a:pPr lvl="1"/>
                <a:r>
                  <a:rPr lang="en-US" altLang="ko-KR" dirty="0">
                    <a:solidFill>
                      <a:schemeClr val="bg1"/>
                    </a:solidFill>
                  </a:rPr>
                  <a:t>If a function</a:t>
                </a:r>
                <a:r>
                  <a:rPr lang="en-US" altLang="ko-KR" i="1" dirty="0">
                    <a:solidFill>
                      <a:schemeClr val="bg1"/>
                    </a:solidFill>
                  </a:rPr>
                  <a:t> </a:t>
                </a:r>
                <a14:m>
                  <m:oMath xmlns:m="http://schemas.openxmlformats.org/officeDocument/2006/math">
                    <m:r>
                      <a:rPr lang="en-US" altLang="ko-KR" b="0" i="1" smtClean="0">
                        <a:solidFill>
                          <a:schemeClr val="bg1"/>
                        </a:solidFill>
                        <a:latin typeface="Cambria Math" panose="02040503050406030204" pitchFamily="18" charset="0"/>
                      </a:rPr>
                      <m:t>𝐹</m:t>
                    </m:r>
                  </m:oMath>
                </a14:m>
                <a:r>
                  <a:rPr lang="en-US" altLang="ko-KR" dirty="0">
                    <a:solidFill>
                      <a:schemeClr val="bg1"/>
                    </a:solidFill>
                  </a:rPr>
                  <a:t> linearly increases in </a:t>
                </a:r>
                <a14:m>
                  <m:oMath xmlns:m="http://schemas.openxmlformats.org/officeDocument/2006/math">
                    <m:r>
                      <a:rPr lang="en-US" altLang="ko-KR" i="1">
                        <a:solidFill>
                          <a:schemeClr val="bg1"/>
                        </a:solidFill>
                        <a:latin typeface="Cambria Math" panose="02040503050406030204" pitchFamily="18" charset="0"/>
                        <a:ea typeface="Cambria Math" panose="02040503050406030204" pitchFamily="18" charset="0"/>
                      </a:rPr>
                      <m:t>[0, </m:t>
                    </m:r>
                    <m:r>
                      <a:rPr lang="en-US" altLang="ko-KR" i="1">
                        <a:solidFill>
                          <a:schemeClr val="bg1"/>
                        </a:solidFill>
                        <a:latin typeface="Cambria Math" panose="02040503050406030204" pitchFamily="18" charset="0"/>
                        <a:ea typeface="Cambria Math" panose="02040503050406030204" pitchFamily="18" charset="0"/>
                      </a:rPr>
                      <m:t>𝑥</m:t>
                    </m:r>
                    <m:r>
                      <a:rPr lang="en-US" altLang="ko-KR">
                        <a:solidFill>
                          <a:schemeClr val="bg1"/>
                        </a:solidFill>
                        <a:latin typeface="Cambria Math" panose="02040503050406030204" pitchFamily="18" charset="0"/>
                        <a:ea typeface="Cambria Math" panose="02040503050406030204" pitchFamily="18" charset="0"/>
                      </a:rPr>
                      <m:t>]</m:t>
                    </m:r>
                  </m:oMath>
                </a14:m>
                <a:r>
                  <a:rPr lang="en-US" altLang="ko-KR" dirty="0">
                    <a:solidFill>
                      <a:schemeClr val="bg1"/>
                    </a:solidFill>
                  </a:rPr>
                  <a:t>, </a:t>
                </a:r>
                <a14:m>
                  <m:oMath xmlns:m="http://schemas.openxmlformats.org/officeDocument/2006/math">
                    <m:r>
                      <a:rPr lang="en-US" altLang="ko-KR" b="0" i="1" smtClean="0">
                        <a:solidFill>
                          <a:schemeClr val="bg1"/>
                        </a:solidFill>
                        <a:latin typeface="Cambria Math" panose="02040503050406030204" pitchFamily="18" charset="0"/>
                      </a:rPr>
                      <m:t>𝐹</m:t>
                    </m:r>
                    <m:d>
                      <m:dPr>
                        <m:ctrlPr>
                          <a:rPr lang="en-US" altLang="ko-KR" b="0" i="1" smtClean="0">
                            <a:solidFill>
                              <a:schemeClr val="bg1"/>
                            </a:solidFill>
                            <a:latin typeface="Cambria Math" panose="02040503050406030204" pitchFamily="18" charset="0"/>
                          </a:rPr>
                        </m:ctrlPr>
                      </m:dPr>
                      <m:e>
                        <m:r>
                          <a:rPr lang="en-US" altLang="ko-KR" b="0" i="1" smtClean="0">
                            <a:solidFill>
                              <a:schemeClr val="bg1"/>
                            </a:solidFill>
                            <a:latin typeface="Cambria Math" panose="02040503050406030204" pitchFamily="18" charset="0"/>
                          </a:rPr>
                          <m:t>𝑥</m:t>
                        </m:r>
                      </m:e>
                    </m:d>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𝐹</m:t>
                    </m:r>
                    <m:d>
                      <m:dPr>
                        <m:ctrlPr>
                          <a:rPr lang="en-US" altLang="ko-KR" b="0" i="1" smtClean="0">
                            <a:solidFill>
                              <a:schemeClr val="bg1"/>
                            </a:solidFill>
                            <a:latin typeface="Cambria Math" panose="02040503050406030204" pitchFamily="18" charset="0"/>
                          </a:rPr>
                        </m:ctrlPr>
                      </m:dPr>
                      <m:e>
                        <m:r>
                          <a:rPr lang="en-US" altLang="ko-KR" b="0" i="1" smtClean="0">
                            <a:solidFill>
                              <a:schemeClr val="bg1"/>
                            </a:solidFill>
                            <a:latin typeface="Cambria Math" panose="02040503050406030204" pitchFamily="18" charset="0"/>
                          </a:rPr>
                          <m:t>0</m:t>
                        </m:r>
                      </m:e>
                    </m:d>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𝑥</m:t>
                    </m:r>
                  </m:oMath>
                </a14:m>
                <a:endParaRPr lang="en-US" altLang="ko-KR" dirty="0">
                  <a:solidFill>
                    <a:schemeClr val="bg1"/>
                  </a:solidFill>
                </a:endParaRPr>
              </a:p>
              <a:p>
                <a:pPr lvl="1"/>
                <a:r>
                  <a:rPr lang="en-US" altLang="ko-KR" dirty="0">
                    <a:solidFill>
                      <a:schemeClr val="bg1"/>
                    </a:solidFill>
                  </a:rPr>
                  <a:t>S is a non-</a:t>
                </a:r>
                <a:r>
                  <a:rPr lang="en-US" altLang="ko-KR" dirty="0" err="1">
                    <a:solidFill>
                      <a:schemeClr val="bg1"/>
                    </a:solidFill>
                  </a:rPr>
                  <a:t>superlinear</a:t>
                </a:r>
                <a:r>
                  <a:rPr lang="en-US" altLang="ko-KR" dirty="0">
                    <a:solidFill>
                      <a:schemeClr val="bg1"/>
                    </a:solidFill>
                  </a:rPr>
                  <a:t> function, so for </a:t>
                </a:r>
                <a14:m>
                  <m:oMath xmlns:m="http://schemas.openxmlformats.org/officeDocument/2006/math">
                    <m:r>
                      <a:rPr lang="en-US" altLang="ko-KR" i="1">
                        <a:solidFill>
                          <a:schemeClr val="bg1"/>
                        </a:solidFill>
                        <a:latin typeface="Cambria Math" panose="02040503050406030204" pitchFamily="18" charset="0"/>
                        <a:ea typeface="Cambria Math" panose="02040503050406030204" pitchFamily="18" charset="0"/>
                      </a:rPr>
                      <m:t>∀</m:t>
                    </m:r>
                    <m:r>
                      <a:rPr lang="en-US" altLang="ko-KR" i="1">
                        <a:solidFill>
                          <a:schemeClr val="bg1"/>
                        </a:solidFill>
                        <a:latin typeface="Cambria Math" panose="02040503050406030204" pitchFamily="18" charset="0"/>
                      </a:rPr>
                      <m:t>𝑝</m:t>
                    </m:r>
                    <m:r>
                      <a:rPr lang="en-US" altLang="ko-KR" i="1">
                        <a:solidFill>
                          <a:schemeClr val="bg1"/>
                        </a:solidFill>
                        <a:latin typeface="Cambria Math" panose="02040503050406030204" pitchFamily="18" charset="0"/>
                        <a:ea typeface="Cambria Math" panose="02040503050406030204" pitchFamily="18" charset="0"/>
                      </a:rPr>
                      <m:t>∈</m:t>
                    </m:r>
                    <m:d>
                      <m:dPr>
                        <m:begChr m:val="["/>
                        <m:endChr m:val="]"/>
                        <m:ctrlPr>
                          <a:rPr lang="en-US" altLang="ko-KR" i="1">
                            <a:solidFill>
                              <a:schemeClr val="bg1"/>
                            </a:solidFill>
                            <a:latin typeface="Cambria Math" panose="02040503050406030204" pitchFamily="18" charset="0"/>
                            <a:ea typeface="Cambria Math" panose="02040503050406030204" pitchFamily="18" charset="0"/>
                          </a:rPr>
                        </m:ctrlPr>
                      </m:dPr>
                      <m:e>
                        <m:r>
                          <a:rPr lang="en-US" altLang="ko-KR" i="1">
                            <a:solidFill>
                              <a:schemeClr val="bg1"/>
                            </a:solidFill>
                            <a:latin typeface="Cambria Math" panose="02040503050406030204" pitchFamily="18" charset="0"/>
                            <a:ea typeface="Cambria Math" panose="02040503050406030204" pitchFamily="18" charset="0"/>
                          </a:rPr>
                          <m:t>0, </m:t>
                        </m:r>
                        <m:r>
                          <a:rPr lang="en-US" altLang="ko-KR" b="0" i="1" smtClean="0">
                            <a:solidFill>
                              <a:schemeClr val="bg1"/>
                            </a:solidFill>
                            <a:latin typeface="Cambria Math" panose="02040503050406030204" pitchFamily="18" charset="0"/>
                            <a:ea typeface="Cambria Math" panose="02040503050406030204" pitchFamily="18" charset="0"/>
                          </a:rPr>
                          <m:t>𝑥</m:t>
                        </m:r>
                      </m:e>
                    </m:d>
                  </m:oMath>
                </a14:m>
                <a:br>
                  <a:rPr lang="en-US" altLang="ko-KR" dirty="0">
                    <a:solidFill>
                      <a:schemeClr val="bg1"/>
                    </a:solidFill>
                  </a:rPr>
                </a:br>
                <a:r>
                  <a:rPr lang="en-US" altLang="ko-KR" dirty="0">
                    <a:solidFill>
                      <a:schemeClr val="bg1"/>
                    </a:solidFill>
                  </a:rPr>
                  <a:t> </a:t>
                </a:r>
                <a14:m>
                  <m:oMath xmlns:m="http://schemas.openxmlformats.org/officeDocument/2006/math">
                    <m:r>
                      <a:rPr lang="en-US" altLang="ko-KR" b="0" i="1" smtClean="0">
                        <a:solidFill>
                          <a:schemeClr val="bg1"/>
                        </a:solidFill>
                        <a:latin typeface="Cambria Math" panose="02040503050406030204" pitchFamily="18" charset="0"/>
                      </a:rPr>
                      <m:t>𝑆</m:t>
                    </m:r>
                    <m:d>
                      <m:dPr>
                        <m:ctrlPr>
                          <a:rPr lang="en-US" altLang="ko-KR" i="1">
                            <a:solidFill>
                              <a:schemeClr val="bg1"/>
                            </a:solidFill>
                            <a:latin typeface="Cambria Math" panose="02040503050406030204" pitchFamily="18" charset="0"/>
                          </a:rPr>
                        </m:ctrlPr>
                      </m:dPr>
                      <m:e>
                        <m:r>
                          <a:rPr lang="en-US" altLang="ko-KR" b="0" i="1" smtClean="0">
                            <a:solidFill>
                              <a:schemeClr val="bg1"/>
                            </a:solidFill>
                            <a:latin typeface="Cambria Math" panose="02040503050406030204" pitchFamily="18" charset="0"/>
                          </a:rPr>
                          <m:t>𝑝</m:t>
                        </m:r>
                      </m:e>
                    </m:d>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𝑆</m:t>
                    </m:r>
                    <m:d>
                      <m:dPr>
                        <m:ctrlPr>
                          <a:rPr lang="en-US" altLang="ko-KR" i="1">
                            <a:solidFill>
                              <a:schemeClr val="bg1"/>
                            </a:solidFill>
                            <a:latin typeface="Cambria Math" panose="02040503050406030204" pitchFamily="18" charset="0"/>
                          </a:rPr>
                        </m:ctrlPr>
                      </m:dPr>
                      <m:e>
                        <m:r>
                          <a:rPr lang="en-US" altLang="ko-KR" i="1">
                            <a:solidFill>
                              <a:schemeClr val="bg1"/>
                            </a:solidFill>
                            <a:latin typeface="Cambria Math" panose="02040503050406030204" pitchFamily="18" charset="0"/>
                          </a:rPr>
                          <m:t>0</m:t>
                        </m:r>
                      </m:e>
                    </m:d>
                    <m:r>
                      <a:rPr lang="en-US" altLang="ko-KR" i="1">
                        <a:solidFill>
                          <a:schemeClr val="bg1"/>
                        </a:solidFill>
                        <a:latin typeface="Cambria Math" panose="02040503050406030204" pitchFamily="18" charset="0"/>
                      </a:rPr>
                      <m:t>+</m:t>
                    </m:r>
                    <m:r>
                      <a:rPr lang="en-US" altLang="ko-KR" i="1">
                        <a:solidFill>
                          <a:schemeClr val="bg1"/>
                        </a:solidFill>
                        <a:latin typeface="Cambria Math" panose="02040503050406030204" pitchFamily="18" charset="0"/>
                      </a:rPr>
                      <m:t>𝑥</m:t>
                    </m:r>
                  </m:oMath>
                </a14:m>
                <a:endParaRPr lang="en-US" altLang="ko-KR" i="1" dirty="0">
                  <a:solidFill>
                    <a:schemeClr val="bg1"/>
                  </a:solidFill>
                  <a:latin typeface="Cambria Math" panose="02040503050406030204" pitchFamily="18" charset="0"/>
                </a:endParaRPr>
              </a:p>
              <a:p>
                <a:pPr lvl="1"/>
                <a:r>
                  <a:rPr lang="en-US" altLang="ko-KR" b="0" dirty="0">
                    <a:solidFill>
                      <a:schemeClr val="bg1"/>
                    </a:solidFill>
                  </a:rPr>
                  <a:t>Also, </a:t>
                </a:r>
                <a14:m>
                  <m:oMath xmlns:m="http://schemas.openxmlformats.org/officeDocument/2006/math">
                    <m:r>
                      <a:rPr lang="en-US" altLang="ko-KR" b="0" i="1" smtClean="0">
                        <a:solidFill>
                          <a:schemeClr val="bg1"/>
                        </a:solidFill>
                        <a:latin typeface="Cambria Math" panose="02040503050406030204" pitchFamily="18" charset="0"/>
                      </a:rPr>
                      <m:t>𝑆</m:t>
                    </m:r>
                    <m:d>
                      <m:dPr>
                        <m:ctrlPr>
                          <a:rPr lang="en-US" altLang="ko-KR" b="0" i="1" smtClean="0">
                            <a:solidFill>
                              <a:schemeClr val="bg1"/>
                            </a:solidFill>
                            <a:latin typeface="Cambria Math" panose="02040503050406030204" pitchFamily="18" charset="0"/>
                          </a:rPr>
                        </m:ctrlPr>
                      </m:dPr>
                      <m:e>
                        <m:r>
                          <a:rPr lang="en-US" altLang="ko-KR" b="0" i="1" smtClean="0">
                            <a:solidFill>
                              <a:schemeClr val="bg1"/>
                            </a:solidFill>
                            <a:latin typeface="Cambria Math" panose="02040503050406030204" pitchFamily="18" charset="0"/>
                          </a:rPr>
                          <m:t>0</m:t>
                        </m:r>
                      </m:e>
                    </m:d>
                    <m:r>
                      <a:rPr lang="en-US" altLang="ko-KR" b="0" i="1" smtClean="0">
                        <a:solidFill>
                          <a:schemeClr val="bg1"/>
                        </a:solidFill>
                        <a:latin typeface="Cambria Math" panose="02040503050406030204" pitchFamily="18" charset="0"/>
                      </a:rPr>
                      <m:t>=0 → </m:t>
                    </m:r>
                    <m:r>
                      <a:rPr lang="en-US" altLang="ko-KR" b="0" i="1" smtClean="0">
                        <a:solidFill>
                          <a:schemeClr val="bg1"/>
                        </a:solidFill>
                        <a:latin typeface="Cambria Math" panose="02040503050406030204" pitchFamily="18" charset="0"/>
                      </a:rPr>
                      <m:t>𝑆</m:t>
                    </m:r>
                    <m:d>
                      <m:dPr>
                        <m:ctrlPr>
                          <a:rPr lang="en-US" altLang="ko-KR" b="0" i="1" smtClean="0">
                            <a:solidFill>
                              <a:schemeClr val="bg1"/>
                            </a:solidFill>
                            <a:latin typeface="Cambria Math" panose="02040503050406030204" pitchFamily="18" charset="0"/>
                          </a:rPr>
                        </m:ctrlPr>
                      </m:dPr>
                      <m:e>
                        <m:r>
                          <a:rPr lang="en-US" altLang="ko-KR" b="0" i="1" smtClean="0">
                            <a:solidFill>
                              <a:schemeClr val="bg1"/>
                            </a:solidFill>
                            <a:latin typeface="Cambria Math" panose="02040503050406030204" pitchFamily="18" charset="0"/>
                          </a:rPr>
                          <m:t>𝑝</m:t>
                        </m:r>
                      </m:e>
                    </m:d>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𝑥</m:t>
                    </m:r>
                  </m:oMath>
                </a14:m>
                <a:endParaRPr lang="en-US" altLang="ko-KR" dirty="0">
                  <a:solidFill>
                    <a:schemeClr val="bg1"/>
                  </a:solidFill>
                </a:endParaRPr>
              </a:p>
              <a:p>
                <a:pPr lvl="1"/>
                <a:r>
                  <a:rPr lang="en-US" altLang="ko-KR" dirty="0">
                    <a:solidFill>
                      <a:schemeClr val="bg1"/>
                    </a:solidFill>
                  </a:rPr>
                  <a:t>In the case of </a:t>
                </a:r>
                <a14:m>
                  <m:oMath xmlns:m="http://schemas.openxmlformats.org/officeDocument/2006/math">
                    <m:r>
                      <a:rPr lang="en-US" altLang="ko-KR" b="0" i="1" smtClean="0">
                        <a:solidFill>
                          <a:schemeClr val="bg1"/>
                        </a:solidFill>
                        <a:latin typeface="Cambria Math" panose="02040503050406030204" pitchFamily="18" charset="0"/>
                      </a:rPr>
                      <m:t>𝑥</m:t>
                    </m:r>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𝑆</m:t>
                    </m:r>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𝑃</m:t>
                    </m:r>
                    <m:r>
                      <a:rPr lang="en-US" altLang="ko-KR" b="0" i="1" smtClean="0">
                        <a:solidFill>
                          <a:schemeClr val="bg1"/>
                        </a:solidFill>
                        <a:latin typeface="Cambria Math" panose="02040503050406030204" pitchFamily="18" charset="0"/>
                      </a:rPr>
                      <m:t>)</m:t>
                    </m:r>
                  </m:oMath>
                </a14:m>
                <a:r>
                  <a:rPr lang="en-US" altLang="ko-KR" dirty="0">
                    <a:solidFill>
                      <a:schemeClr val="bg1"/>
                    </a:solidFill>
                  </a:rPr>
                  <a:t>, </a:t>
                </a:r>
                <a:br>
                  <a:rPr lang="en-US" altLang="ko-KR" dirty="0">
                    <a:solidFill>
                      <a:schemeClr val="bg1"/>
                    </a:solidFill>
                  </a:rPr>
                </a:br>
                <a:r>
                  <a:rPr lang="en-US" altLang="ko-KR" dirty="0">
                    <a:solidFill>
                      <a:schemeClr val="bg1"/>
                    </a:solidFill>
                  </a:rPr>
                  <a:t>for the interval </a:t>
                </a:r>
                <a14:m>
                  <m:oMath xmlns:m="http://schemas.openxmlformats.org/officeDocument/2006/math">
                    <m:r>
                      <a:rPr lang="en-US" altLang="ko-KR" i="1">
                        <a:solidFill>
                          <a:schemeClr val="bg1"/>
                        </a:solidFill>
                        <a:latin typeface="Cambria Math" panose="02040503050406030204" pitchFamily="18" charset="0"/>
                        <a:ea typeface="Cambria Math" panose="02040503050406030204" pitchFamily="18" charset="0"/>
                      </a:rPr>
                      <m:t>∀</m:t>
                    </m:r>
                    <m:r>
                      <a:rPr lang="en-US" altLang="ko-KR" i="1">
                        <a:solidFill>
                          <a:schemeClr val="bg1"/>
                        </a:solidFill>
                        <a:latin typeface="Cambria Math" panose="02040503050406030204" pitchFamily="18" charset="0"/>
                      </a:rPr>
                      <m:t>𝑝</m:t>
                    </m:r>
                    <m:r>
                      <a:rPr lang="en-US" altLang="ko-KR" i="1">
                        <a:solidFill>
                          <a:schemeClr val="bg1"/>
                        </a:solidFill>
                        <a:latin typeface="Cambria Math" panose="02040503050406030204" pitchFamily="18" charset="0"/>
                        <a:ea typeface="Cambria Math" panose="02040503050406030204" pitchFamily="18" charset="0"/>
                      </a:rPr>
                      <m:t>∈</m:t>
                    </m:r>
                    <m:d>
                      <m:dPr>
                        <m:begChr m:val="["/>
                        <m:endChr m:val="]"/>
                        <m:ctrlPr>
                          <a:rPr lang="en-US" altLang="ko-KR" i="1">
                            <a:solidFill>
                              <a:schemeClr val="bg1"/>
                            </a:solidFill>
                            <a:latin typeface="Cambria Math" panose="02040503050406030204" pitchFamily="18" charset="0"/>
                            <a:ea typeface="Cambria Math" panose="02040503050406030204" pitchFamily="18" charset="0"/>
                          </a:rPr>
                        </m:ctrlPr>
                      </m:dPr>
                      <m:e>
                        <m:r>
                          <a:rPr lang="en-US" altLang="ko-KR" i="1">
                            <a:solidFill>
                              <a:schemeClr val="bg1"/>
                            </a:solidFill>
                            <a:latin typeface="Cambria Math" panose="02040503050406030204" pitchFamily="18" charset="0"/>
                            <a:ea typeface="Cambria Math" panose="02040503050406030204" pitchFamily="18" charset="0"/>
                          </a:rPr>
                          <m:t>0, </m:t>
                        </m:r>
                        <m:r>
                          <a:rPr lang="en-US" altLang="ko-KR" b="0" i="1" smtClean="0">
                            <a:solidFill>
                              <a:schemeClr val="bg1"/>
                            </a:solidFill>
                            <a:latin typeface="Cambria Math" panose="02040503050406030204" pitchFamily="18" charset="0"/>
                            <a:ea typeface="Cambria Math" panose="02040503050406030204" pitchFamily="18" charset="0"/>
                          </a:rPr>
                          <m:t>𝑆</m:t>
                        </m:r>
                        <m:d>
                          <m:dPr>
                            <m:ctrlPr>
                              <a:rPr lang="en-US" altLang="ko-KR" b="0" i="1" smtClean="0">
                                <a:solidFill>
                                  <a:schemeClr val="bg1"/>
                                </a:solidFill>
                                <a:latin typeface="Cambria Math" panose="02040503050406030204" pitchFamily="18" charset="0"/>
                                <a:ea typeface="Cambria Math" panose="02040503050406030204" pitchFamily="18" charset="0"/>
                              </a:rPr>
                            </m:ctrlPr>
                          </m:dPr>
                          <m:e>
                            <m:r>
                              <a:rPr lang="en-US" altLang="ko-KR" b="0" i="1" smtClean="0">
                                <a:solidFill>
                                  <a:schemeClr val="bg1"/>
                                </a:solidFill>
                                <a:latin typeface="Cambria Math" panose="02040503050406030204" pitchFamily="18" charset="0"/>
                                <a:ea typeface="Cambria Math" panose="02040503050406030204" pitchFamily="18" charset="0"/>
                              </a:rPr>
                              <m:t>𝑃</m:t>
                            </m:r>
                          </m:e>
                        </m:d>
                      </m:e>
                    </m:d>
                    <m:r>
                      <a:rPr lang="en-US" altLang="ko-KR" b="0" i="0" smtClean="0">
                        <a:solidFill>
                          <a:schemeClr val="bg1"/>
                        </a:solidFill>
                        <a:latin typeface="Cambria Math" panose="02040503050406030204" pitchFamily="18" charset="0"/>
                        <a:ea typeface="Cambria Math" panose="02040503050406030204" pitchFamily="18" charset="0"/>
                      </a:rPr>
                      <m:t>,   </m:t>
                    </m:r>
                    <m:r>
                      <a:rPr lang="en-US" altLang="ko-KR" b="0" i="1" smtClean="0">
                        <a:solidFill>
                          <a:schemeClr val="bg1"/>
                        </a:solidFill>
                        <a:latin typeface="Cambria Math" panose="02040503050406030204" pitchFamily="18" charset="0"/>
                        <a:ea typeface="Cambria Math" panose="02040503050406030204" pitchFamily="18" charset="0"/>
                      </a:rPr>
                      <m:t>𝑆</m:t>
                    </m:r>
                    <m:d>
                      <m:dPr>
                        <m:ctrlPr>
                          <a:rPr lang="en-US" altLang="ko-KR" b="0" i="1" smtClean="0">
                            <a:solidFill>
                              <a:schemeClr val="bg1"/>
                            </a:solidFill>
                            <a:latin typeface="Cambria Math" panose="02040503050406030204" pitchFamily="18" charset="0"/>
                            <a:ea typeface="Cambria Math" panose="02040503050406030204" pitchFamily="18" charset="0"/>
                          </a:rPr>
                        </m:ctrlPr>
                      </m:dPr>
                      <m:e>
                        <m:r>
                          <a:rPr lang="en-US" altLang="ko-KR" b="0" i="1" smtClean="0">
                            <a:solidFill>
                              <a:schemeClr val="bg1"/>
                            </a:solidFill>
                            <a:latin typeface="Cambria Math" panose="02040503050406030204" pitchFamily="18" charset="0"/>
                            <a:ea typeface="Cambria Math" panose="02040503050406030204" pitchFamily="18" charset="0"/>
                          </a:rPr>
                          <m:t>𝑝</m:t>
                        </m:r>
                      </m:e>
                    </m:d>
                    <m:r>
                      <a:rPr lang="en-US" altLang="ko-KR" b="0" i="1" smtClean="0">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𝑆</m:t>
                    </m:r>
                    <m:r>
                      <a:rPr lang="en-US" altLang="ko-KR" b="0" i="1" smtClean="0">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𝑃</m:t>
                    </m:r>
                    <m:r>
                      <a:rPr lang="en-US" altLang="ko-KR" b="0" i="1" smtClean="0">
                        <a:solidFill>
                          <a:schemeClr val="bg1"/>
                        </a:solidFill>
                        <a:latin typeface="Cambria Math" panose="02040503050406030204" pitchFamily="18" charset="0"/>
                        <a:ea typeface="Cambria Math" panose="02040503050406030204" pitchFamily="18" charset="0"/>
                      </a:rPr>
                      <m:t>)</m:t>
                    </m:r>
                  </m:oMath>
                </a14:m>
                <a:r>
                  <a:rPr lang="en-US" altLang="ko-KR" i="1" dirty="0">
                    <a:solidFill>
                      <a:schemeClr val="bg1"/>
                    </a:solidFill>
                  </a:rPr>
                  <a:t> </a:t>
                </a:r>
              </a:p>
              <a:p>
                <a:pPr lvl="1"/>
                <a:r>
                  <a:rPr lang="en-US" altLang="ko-KR" dirty="0">
                    <a:solidFill>
                      <a:schemeClr val="bg1"/>
                    </a:solidFill>
                  </a:rPr>
                  <a:t>Thus we don’t have to care about </a:t>
                </a:r>
                <a14:m>
                  <m:oMath xmlns:m="http://schemas.openxmlformats.org/officeDocument/2006/math">
                    <m:r>
                      <a:rPr lang="en-US" altLang="ko-KR" b="0" i="0" smtClean="0">
                        <a:solidFill>
                          <a:schemeClr val="bg1"/>
                        </a:solidFill>
                        <a:latin typeface="Cambria Math" panose="02040503050406030204" pitchFamily="18" charset="0"/>
                        <a:ea typeface="Cambria Math" panose="02040503050406030204" pitchFamily="18" charset="0"/>
                      </a:rPr>
                      <m:t>[</m:t>
                    </m:r>
                    <m:r>
                      <a:rPr lang="en-US" altLang="ko-KR" i="1">
                        <a:solidFill>
                          <a:schemeClr val="bg1"/>
                        </a:solidFill>
                        <a:latin typeface="Cambria Math" panose="02040503050406030204" pitchFamily="18" charset="0"/>
                        <a:ea typeface="Cambria Math" panose="02040503050406030204" pitchFamily="18" charset="0"/>
                      </a:rPr>
                      <m:t>0, </m:t>
                    </m:r>
                    <m:r>
                      <a:rPr lang="en-US" altLang="ko-KR" i="1">
                        <a:solidFill>
                          <a:schemeClr val="bg1"/>
                        </a:solidFill>
                        <a:latin typeface="Cambria Math" panose="02040503050406030204" pitchFamily="18" charset="0"/>
                        <a:ea typeface="Cambria Math" panose="02040503050406030204" pitchFamily="18" charset="0"/>
                      </a:rPr>
                      <m:t>𝑆</m:t>
                    </m:r>
                    <m:d>
                      <m:dPr>
                        <m:ctrlPr>
                          <a:rPr lang="en-US" altLang="ko-KR" i="1">
                            <a:solidFill>
                              <a:schemeClr val="bg1"/>
                            </a:solidFill>
                            <a:latin typeface="Cambria Math" panose="02040503050406030204" pitchFamily="18" charset="0"/>
                            <a:ea typeface="Cambria Math" panose="02040503050406030204" pitchFamily="18" charset="0"/>
                          </a:rPr>
                        </m:ctrlPr>
                      </m:dPr>
                      <m:e>
                        <m:r>
                          <a:rPr lang="en-US" altLang="ko-KR" i="1">
                            <a:solidFill>
                              <a:schemeClr val="bg1"/>
                            </a:solidFill>
                            <a:latin typeface="Cambria Math" panose="02040503050406030204" pitchFamily="18" charset="0"/>
                            <a:ea typeface="Cambria Math" panose="02040503050406030204" pitchFamily="18" charset="0"/>
                          </a:rPr>
                          <m:t>𝑃</m:t>
                        </m:r>
                      </m:e>
                    </m:d>
                    <m:r>
                      <a:rPr lang="en-US" altLang="ko-KR" b="0" i="1" smtClean="0">
                        <a:solidFill>
                          <a:schemeClr val="bg1"/>
                        </a:solidFill>
                        <a:latin typeface="Cambria Math" panose="02040503050406030204" pitchFamily="18" charset="0"/>
                        <a:ea typeface="Cambria Math" panose="02040503050406030204" pitchFamily="18" charset="0"/>
                      </a:rPr>
                      <m:t>]</m:t>
                    </m:r>
                  </m:oMath>
                </a14:m>
                <a:br>
                  <a:rPr lang="en-US" altLang="ko-KR" dirty="0">
                    <a:solidFill>
                      <a:schemeClr val="bg1"/>
                    </a:solidFill>
                  </a:rPr>
                </a:br>
                <a:r>
                  <a:rPr lang="en-US" altLang="ko-KR" dirty="0">
                    <a:solidFill>
                      <a:schemeClr val="bg1"/>
                    </a:solidFill>
                  </a:rPr>
                  <a:t>Reduced search interval is </a:t>
                </a:r>
                <a14:m>
                  <m:oMath xmlns:m="http://schemas.openxmlformats.org/officeDocument/2006/math">
                    <m:r>
                      <a:rPr lang="en-US" altLang="ko-KR" dirty="0">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𝑆</m:t>
                    </m:r>
                    <m:d>
                      <m:dPr>
                        <m:ctrlPr>
                          <a:rPr lang="en-US" altLang="ko-KR" b="0" i="1" smtClean="0">
                            <a:solidFill>
                              <a:schemeClr val="bg1"/>
                            </a:solidFill>
                            <a:latin typeface="Cambria Math" panose="02040503050406030204" pitchFamily="18" charset="0"/>
                            <a:ea typeface="Cambria Math" panose="02040503050406030204" pitchFamily="18" charset="0"/>
                          </a:rPr>
                        </m:ctrlPr>
                      </m:dPr>
                      <m:e>
                        <m:r>
                          <a:rPr lang="en-US" altLang="ko-KR" b="0" i="1" smtClean="0">
                            <a:solidFill>
                              <a:schemeClr val="bg1"/>
                            </a:solidFill>
                            <a:latin typeface="Cambria Math" panose="02040503050406030204" pitchFamily="18" charset="0"/>
                            <a:ea typeface="Cambria Math" panose="02040503050406030204" pitchFamily="18" charset="0"/>
                          </a:rPr>
                          <m:t>𝑃</m:t>
                        </m:r>
                      </m:e>
                    </m:d>
                    <m:r>
                      <a:rPr lang="en-US" altLang="ko-KR" b="0" i="1" smtClean="0">
                        <a:solidFill>
                          <a:schemeClr val="bg1"/>
                        </a:solidFill>
                        <a:latin typeface="Cambria Math" panose="02040503050406030204" pitchFamily="18" charset="0"/>
                        <a:ea typeface="Cambria Math" panose="02040503050406030204" pitchFamily="18" charset="0"/>
                      </a:rPr>
                      <m:t>+1</m:t>
                    </m:r>
                    <m:r>
                      <a:rPr lang="en-US" altLang="ko-KR" i="1">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  </m:t>
                    </m:r>
                    <m:r>
                      <a:rPr lang="en-US" altLang="ko-KR" b="0" i="1" smtClean="0">
                        <a:solidFill>
                          <a:schemeClr val="bg1"/>
                        </a:solidFill>
                        <a:latin typeface="Cambria Math" panose="02040503050406030204" pitchFamily="18" charset="0"/>
                        <a:ea typeface="Cambria Math" panose="02040503050406030204" pitchFamily="18" charset="0"/>
                      </a:rPr>
                      <m:t>𝑃</m:t>
                    </m:r>
                    <m:r>
                      <a:rPr lang="en-US" altLang="ko-KR" i="1">
                        <a:solidFill>
                          <a:schemeClr val="bg1"/>
                        </a:solidFill>
                        <a:latin typeface="Cambria Math" panose="02040503050406030204" pitchFamily="18" charset="0"/>
                        <a:ea typeface="Cambria Math" panose="02040503050406030204" pitchFamily="18" charset="0"/>
                      </a:rPr>
                      <m:t>]</m:t>
                    </m:r>
                  </m:oMath>
                </a14:m>
                <a:endParaRPr lang="en-US" altLang="ko-KR" dirty="0">
                  <a:solidFill>
                    <a:schemeClr val="bg1"/>
                  </a:solidFill>
                </a:endParaRPr>
              </a:p>
            </p:txBody>
          </p:sp>
        </mc:Choice>
        <mc:Fallback xmlns="">
          <p:sp>
            <p:nvSpPr>
              <p:cNvPr id="3" name="내용 개체 틀 2">
                <a:extLst>
                  <a:ext uri="{FF2B5EF4-FFF2-40B4-BE49-F238E27FC236}">
                    <a16:creationId xmlns:a16="http://schemas.microsoft.com/office/drawing/2014/main" id="{69A1A2F8-DF99-4D9A-9921-E647EF128AED}"/>
                  </a:ext>
                </a:extLst>
              </p:cNvPr>
              <p:cNvSpPr>
                <a:spLocks noGrp="1" noRot="1" noChangeAspect="1" noMove="1" noResize="1" noEditPoints="1" noAdjustHandles="1" noChangeArrowheads="1" noChangeShapeType="1" noTextEdit="1"/>
              </p:cNvSpPr>
              <p:nvPr>
                <p:ph idx="1"/>
              </p:nvPr>
            </p:nvSpPr>
            <p:spPr>
              <a:xfrm>
                <a:off x="618226" y="1331176"/>
                <a:ext cx="7548894" cy="5081885"/>
              </a:xfrm>
              <a:blipFill>
                <a:blip r:embed="rId3"/>
                <a:stretch>
                  <a:fillRect l="-1372" t="-1199"/>
                </a:stretch>
              </a:blipFill>
            </p:spPr>
            <p:txBody>
              <a:bodyPr/>
              <a:lstStyle/>
              <a:p>
                <a:r>
                  <a:rPr lang="ko-KR" altLang="en-US">
                    <a:noFill/>
                  </a:rPr>
                  <a:t> </a:t>
                </a:r>
              </a:p>
            </p:txBody>
          </p:sp>
        </mc:Fallback>
      </mc:AlternateContent>
      <p:pic>
        <p:nvPicPr>
          <p:cNvPr id="1028" name="Picture 4" descr="Hadoop Superlinear Scalability - ACM Queue">
            <a:extLst>
              <a:ext uri="{FF2B5EF4-FFF2-40B4-BE49-F238E27FC236}">
                <a16:creationId xmlns:a16="http://schemas.microsoft.com/office/drawing/2014/main" id="{BBBAB079-7CA4-4018-A7D1-264D6E58A4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86" t="21854" r="18957" b="2428"/>
          <a:stretch/>
        </p:blipFill>
        <p:spPr bwMode="auto">
          <a:xfrm>
            <a:off x="8507332" y="766121"/>
            <a:ext cx="3066442" cy="2110154"/>
          </a:xfrm>
          <a:prstGeom prst="rect">
            <a:avLst/>
          </a:prstGeom>
          <a:noFill/>
          <a:extLst>
            <a:ext uri="{909E8E84-426E-40DD-AFC4-6F175D3DCCD1}">
              <a14:hiddenFill xmlns:a14="http://schemas.microsoft.com/office/drawing/2010/main">
                <a:solidFill>
                  <a:srgbClr val="FFFFFF"/>
                </a:solidFill>
              </a14:hiddenFill>
            </a:ext>
          </a:extLst>
        </p:spPr>
      </p:pic>
      <p:pic>
        <p:nvPicPr>
          <p:cNvPr id="6" name="그림 5">
            <a:extLst>
              <a:ext uri="{FF2B5EF4-FFF2-40B4-BE49-F238E27FC236}">
                <a16:creationId xmlns:a16="http://schemas.microsoft.com/office/drawing/2014/main" id="{60AB25D6-09BC-48CF-8B1C-133ABD3E2AED}"/>
              </a:ext>
            </a:extLst>
          </p:cNvPr>
          <p:cNvPicPr>
            <a:picLocks noChangeAspect="1"/>
          </p:cNvPicPr>
          <p:nvPr/>
        </p:nvPicPr>
        <p:blipFill>
          <a:blip r:embed="rId5"/>
          <a:stretch>
            <a:fillRect/>
          </a:stretch>
        </p:blipFill>
        <p:spPr>
          <a:xfrm>
            <a:off x="8167120" y="3348283"/>
            <a:ext cx="3429000" cy="3048000"/>
          </a:xfrm>
          <a:prstGeom prst="rect">
            <a:avLst/>
          </a:prstGeom>
        </p:spPr>
      </p:pic>
    </p:spTree>
    <p:extLst>
      <p:ext uri="{BB962C8B-B14F-4D97-AF65-F5344CB8AC3E}">
        <p14:creationId xmlns:p14="http://schemas.microsoft.com/office/powerpoint/2010/main" val="1595471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3A1068-2CD0-4B1E-AD96-258785A8FC6D}"/>
              </a:ext>
            </a:extLst>
          </p:cNvPr>
          <p:cNvSpPr>
            <a:spLocks noGrp="1"/>
          </p:cNvSpPr>
          <p:nvPr>
            <p:ph type="title"/>
          </p:nvPr>
        </p:nvSpPr>
        <p:spPr/>
        <p:txBody>
          <a:bodyPr/>
          <a:lstStyle/>
          <a:p>
            <a:r>
              <a:rPr lang="en-US" altLang="ko-KR" dirty="0"/>
              <a:t>Basic Self-Tuning Algorithm (2)</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69A1A2F8-DF99-4D9A-9921-E647EF128AED}"/>
                  </a:ext>
                </a:extLst>
              </p:cNvPr>
              <p:cNvSpPr>
                <a:spLocks noGrp="1"/>
              </p:cNvSpPr>
              <p:nvPr>
                <p:ph idx="1"/>
              </p:nvPr>
            </p:nvSpPr>
            <p:spPr>
              <a:xfrm>
                <a:off x="618226" y="1331176"/>
                <a:ext cx="7548894" cy="5081885"/>
              </a:xfrm>
            </p:spPr>
            <p:txBody>
              <a:bodyPr>
                <a:normAutofit/>
              </a:bodyPr>
              <a:lstStyle/>
              <a:p>
                <a:r>
                  <a:rPr lang="en-US" altLang="ko-KR" dirty="0"/>
                  <a:t>Reducing search interval</a:t>
                </a:r>
              </a:p>
              <a:p>
                <a:pPr lvl="1"/>
                <a:r>
                  <a:rPr lang="en-US" altLang="ko-KR" dirty="0"/>
                  <a:t>S(p) can never be super-linear, always </a:t>
                </a:r>
                <a14:m>
                  <m:oMath xmlns:m="http://schemas.openxmlformats.org/officeDocument/2006/math">
                    <m:r>
                      <a:rPr lang="en-US" altLang="ko-KR" b="0" i="1" smtClean="0">
                        <a:latin typeface="Cambria Math" panose="02040503050406030204" pitchFamily="18" charset="0"/>
                      </a:rPr>
                      <m:t>𝑆</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𝑝</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𝑝</m:t>
                    </m:r>
                  </m:oMath>
                </a14:m>
                <a:endParaRPr lang="en-US" altLang="ko-KR" dirty="0"/>
              </a:p>
              <a:p>
                <a:pPr lvl="1"/>
                <a:r>
                  <a:rPr lang="en-US" altLang="ko-KR" dirty="0"/>
                  <a:t>If a function</a:t>
                </a:r>
                <a:r>
                  <a:rPr lang="en-US" altLang="ko-KR" i="1" dirty="0"/>
                  <a:t> </a:t>
                </a:r>
                <a14:m>
                  <m:oMath xmlns:m="http://schemas.openxmlformats.org/officeDocument/2006/math">
                    <m:r>
                      <a:rPr lang="en-US" altLang="ko-KR" b="0" i="1" smtClean="0">
                        <a:latin typeface="Cambria Math" panose="02040503050406030204" pitchFamily="18" charset="0"/>
                      </a:rPr>
                      <m:t>𝐹</m:t>
                    </m:r>
                  </m:oMath>
                </a14:m>
                <a:r>
                  <a:rPr lang="en-US" altLang="ko-KR" dirty="0"/>
                  <a:t> linearly increases in </a:t>
                </a:r>
                <a14:m>
                  <m:oMath xmlns:m="http://schemas.openxmlformats.org/officeDocument/2006/math">
                    <m:r>
                      <a:rPr lang="en-US" altLang="ko-KR" i="1">
                        <a:latin typeface="Cambria Math" panose="02040503050406030204" pitchFamily="18" charset="0"/>
                        <a:ea typeface="Cambria Math" panose="02040503050406030204" pitchFamily="18" charset="0"/>
                      </a:rPr>
                      <m:t>[0, </m:t>
                    </m:r>
                    <m:r>
                      <a:rPr lang="en-US" altLang="ko-KR" i="1">
                        <a:latin typeface="Cambria Math" panose="02040503050406030204" pitchFamily="18" charset="0"/>
                        <a:ea typeface="Cambria Math" panose="02040503050406030204" pitchFamily="18" charset="0"/>
                      </a:rPr>
                      <m:t>𝑥</m:t>
                    </m:r>
                    <m:r>
                      <a:rPr lang="en-US" altLang="ko-KR">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r>
                      <a:rPr lang="en-US" altLang="ko-KR" b="0" i="1" smtClean="0">
                        <a:latin typeface="Cambria Math" panose="02040503050406030204" pitchFamily="18" charset="0"/>
                      </a:rPr>
                      <m:t>𝐹</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𝑥</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𝐹</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0</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𝑥</m:t>
                    </m:r>
                  </m:oMath>
                </a14:m>
                <a:endParaRPr lang="en-US" altLang="ko-KR" dirty="0"/>
              </a:p>
              <a:p>
                <a:pPr lvl="1"/>
                <a:r>
                  <a:rPr lang="en-US" altLang="ko-KR" dirty="0">
                    <a:solidFill>
                      <a:schemeClr val="bg1"/>
                    </a:solidFill>
                  </a:rPr>
                  <a:t>S is a non-</a:t>
                </a:r>
                <a:r>
                  <a:rPr lang="en-US" altLang="ko-KR" dirty="0" err="1">
                    <a:solidFill>
                      <a:schemeClr val="bg1"/>
                    </a:solidFill>
                  </a:rPr>
                  <a:t>superlinear</a:t>
                </a:r>
                <a:r>
                  <a:rPr lang="en-US" altLang="ko-KR" dirty="0">
                    <a:solidFill>
                      <a:schemeClr val="bg1"/>
                    </a:solidFill>
                  </a:rPr>
                  <a:t> function, so for </a:t>
                </a:r>
                <a14:m>
                  <m:oMath xmlns:m="http://schemas.openxmlformats.org/officeDocument/2006/math">
                    <m:r>
                      <a:rPr lang="en-US" altLang="ko-KR" i="1">
                        <a:solidFill>
                          <a:schemeClr val="bg1"/>
                        </a:solidFill>
                        <a:latin typeface="Cambria Math" panose="02040503050406030204" pitchFamily="18" charset="0"/>
                        <a:ea typeface="Cambria Math" panose="02040503050406030204" pitchFamily="18" charset="0"/>
                      </a:rPr>
                      <m:t>∀</m:t>
                    </m:r>
                    <m:r>
                      <a:rPr lang="en-US" altLang="ko-KR" i="1">
                        <a:solidFill>
                          <a:schemeClr val="bg1"/>
                        </a:solidFill>
                        <a:latin typeface="Cambria Math" panose="02040503050406030204" pitchFamily="18" charset="0"/>
                      </a:rPr>
                      <m:t>𝑝</m:t>
                    </m:r>
                    <m:r>
                      <a:rPr lang="en-US" altLang="ko-KR" i="1">
                        <a:solidFill>
                          <a:schemeClr val="bg1"/>
                        </a:solidFill>
                        <a:latin typeface="Cambria Math" panose="02040503050406030204" pitchFamily="18" charset="0"/>
                        <a:ea typeface="Cambria Math" panose="02040503050406030204" pitchFamily="18" charset="0"/>
                      </a:rPr>
                      <m:t>∈</m:t>
                    </m:r>
                    <m:d>
                      <m:dPr>
                        <m:begChr m:val="["/>
                        <m:endChr m:val="]"/>
                        <m:ctrlPr>
                          <a:rPr lang="en-US" altLang="ko-KR" i="1">
                            <a:solidFill>
                              <a:schemeClr val="bg1"/>
                            </a:solidFill>
                            <a:latin typeface="Cambria Math" panose="02040503050406030204" pitchFamily="18" charset="0"/>
                            <a:ea typeface="Cambria Math" panose="02040503050406030204" pitchFamily="18" charset="0"/>
                          </a:rPr>
                        </m:ctrlPr>
                      </m:dPr>
                      <m:e>
                        <m:r>
                          <a:rPr lang="en-US" altLang="ko-KR" i="1">
                            <a:solidFill>
                              <a:schemeClr val="bg1"/>
                            </a:solidFill>
                            <a:latin typeface="Cambria Math" panose="02040503050406030204" pitchFamily="18" charset="0"/>
                            <a:ea typeface="Cambria Math" panose="02040503050406030204" pitchFamily="18" charset="0"/>
                          </a:rPr>
                          <m:t>0, </m:t>
                        </m:r>
                        <m:r>
                          <a:rPr lang="en-US" altLang="ko-KR" b="0" i="1" smtClean="0">
                            <a:solidFill>
                              <a:schemeClr val="bg1"/>
                            </a:solidFill>
                            <a:latin typeface="Cambria Math" panose="02040503050406030204" pitchFamily="18" charset="0"/>
                            <a:ea typeface="Cambria Math" panose="02040503050406030204" pitchFamily="18" charset="0"/>
                          </a:rPr>
                          <m:t>𝑥</m:t>
                        </m:r>
                      </m:e>
                    </m:d>
                  </m:oMath>
                </a14:m>
                <a:br>
                  <a:rPr lang="en-US" altLang="ko-KR" dirty="0">
                    <a:solidFill>
                      <a:schemeClr val="bg1"/>
                    </a:solidFill>
                  </a:rPr>
                </a:br>
                <a:r>
                  <a:rPr lang="en-US" altLang="ko-KR" dirty="0">
                    <a:solidFill>
                      <a:schemeClr val="bg1"/>
                    </a:solidFill>
                  </a:rPr>
                  <a:t> </a:t>
                </a:r>
                <a14:m>
                  <m:oMath xmlns:m="http://schemas.openxmlformats.org/officeDocument/2006/math">
                    <m:r>
                      <a:rPr lang="en-US" altLang="ko-KR" b="0" i="1" smtClean="0">
                        <a:solidFill>
                          <a:schemeClr val="bg1"/>
                        </a:solidFill>
                        <a:latin typeface="Cambria Math" panose="02040503050406030204" pitchFamily="18" charset="0"/>
                      </a:rPr>
                      <m:t>𝑆</m:t>
                    </m:r>
                    <m:d>
                      <m:dPr>
                        <m:ctrlPr>
                          <a:rPr lang="en-US" altLang="ko-KR" i="1">
                            <a:solidFill>
                              <a:schemeClr val="bg1"/>
                            </a:solidFill>
                            <a:latin typeface="Cambria Math" panose="02040503050406030204" pitchFamily="18" charset="0"/>
                          </a:rPr>
                        </m:ctrlPr>
                      </m:dPr>
                      <m:e>
                        <m:r>
                          <a:rPr lang="en-US" altLang="ko-KR" b="0" i="1" smtClean="0">
                            <a:solidFill>
                              <a:schemeClr val="bg1"/>
                            </a:solidFill>
                            <a:latin typeface="Cambria Math" panose="02040503050406030204" pitchFamily="18" charset="0"/>
                          </a:rPr>
                          <m:t>𝑝</m:t>
                        </m:r>
                      </m:e>
                    </m:d>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𝑆</m:t>
                    </m:r>
                    <m:d>
                      <m:dPr>
                        <m:ctrlPr>
                          <a:rPr lang="en-US" altLang="ko-KR" i="1">
                            <a:solidFill>
                              <a:schemeClr val="bg1"/>
                            </a:solidFill>
                            <a:latin typeface="Cambria Math" panose="02040503050406030204" pitchFamily="18" charset="0"/>
                          </a:rPr>
                        </m:ctrlPr>
                      </m:dPr>
                      <m:e>
                        <m:r>
                          <a:rPr lang="en-US" altLang="ko-KR" i="1">
                            <a:solidFill>
                              <a:schemeClr val="bg1"/>
                            </a:solidFill>
                            <a:latin typeface="Cambria Math" panose="02040503050406030204" pitchFamily="18" charset="0"/>
                          </a:rPr>
                          <m:t>0</m:t>
                        </m:r>
                      </m:e>
                    </m:d>
                    <m:r>
                      <a:rPr lang="en-US" altLang="ko-KR" i="1">
                        <a:solidFill>
                          <a:schemeClr val="bg1"/>
                        </a:solidFill>
                        <a:latin typeface="Cambria Math" panose="02040503050406030204" pitchFamily="18" charset="0"/>
                      </a:rPr>
                      <m:t>+</m:t>
                    </m:r>
                    <m:r>
                      <a:rPr lang="en-US" altLang="ko-KR" i="1">
                        <a:solidFill>
                          <a:schemeClr val="bg1"/>
                        </a:solidFill>
                        <a:latin typeface="Cambria Math" panose="02040503050406030204" pitchFamily="18" charset="0"/>
                      </a:rPr>
                      <m:t>𝑥</m:t>
                    </m:r>
                  </m:oMath>
                </a14:m>
                <a:endParaRPr lang="en-US" altLang="ko-KR" i="1" dirty="0">
                  <a:solidFill>
                    <a:schemeClr val="bg1"/>
                  </a:solidFill>
                  <a:latin typeface="Cambria Math" panose="02040503050406030204" pitchFamily="18" charset="0"/>
                </a:endParaRPr>
              </a:p>
              <a:p>
                <a:pPr lvl="1"/>
                <a:r>
                  <a:rPr lang="en-US" altLang="ko-KR" b="0" dirty="0">
                    <a:solidFill>
                      <a:schemeClr val="bg1"/>
                    </a:solidFill>
                  </a:rPr>
                  <a:t>Also, </a:t>
                </a:r>
                <a14:m>
                  <m:oMath xmlns:m="http://schemas.openxmlformats.org/officeDocument/2006/math">
                    <m:r>
                      <a:rPr lang="en-US" altLang="ko-KR" b="0" i="1" smtClean="0">
                        <a:solidFill>
                          <a:schemeClr val="bg1"/>
                        </a:solidFill>
                        <a:latin typeface="Cambria Math" panose="02040503050406030204" pitchFamily="18" charset="0"/>
                      </a:rPr>
                      <m:t>𝑆</m:t>
                    </m:r>
                    <m:d>
                      <m:dPr>
                        <m:ctrlPr>
                          <a:rPr lang="en-US" altLang="ko-KR" b="0" i="1" smtClean="0">
                            <a:solidFill>
                              <a:schemeClr val="bg1"/>
                            </a:solidFill>
                            <a:latin typeface="Cambria Math" panose="02040503050406030204" pitchFamily="18" charset="0"/>
                          </a:rPr>
                        </m:ctrlPr>
                      </m:dPr>
                      <m:e>
                        <m:r>
                          <a:rPr lang="en-US" altLang="ko-KR" b="0" i="1" smtClean="0">
                            <a:solidFill>
                              <a:schemeClr val="bg1"/>
                            </a:solidFill>
                            <a:latin typeface="Cambria Math" panose="02040503050406030204" pitchFamily="18" charset="0"/>
                          </a:rPr>
                          <m:t>0</m:t>
                        </m:r>
                      </m:e>
                    </m:d>
                    <m:r>
                      <a:rPr lang="en-US" altLang="ko-KR" b="0" i="1" smtClean="0">
                        <a:solidFill>
                          <a:schemeClr val="bg1"/>
                        </a:solidFill>
                        <a:latin typeface="Cambria Math" panose="02040503050406030204" pitchFamily="18" charset="0"/>
                      </a:rPr>
                      <m:t>=0 → </m:t>
                    </m:r>
                    <m:r>
                      <a:rPr lang="en-US" altLang="ko-KR" b="0" i="1" smtClean="0">
                        <a:solidFill>
                          <a:schemeClr val="bg1"/>
                        </a:solidFill>
                        <a:latin typeface="Cambria Math" panose="02040503050406030204" pitchFamily="18" charset="0"/>
                      </a:rPr>
                      <m:t>𝑆</m:t>
                    </m:r>
                    <m:d>
                      <m:dPr>
                        <m:ctrlPr>
                          <a:rPr lang="en-US" altLang="ko-KR" b="0" i="1" smtClean="0">
                            <a:solidFill>
                              <a:schemeClr val="bg1"/>
                            </a:solidFill>
                            <a:latin typeface="Cambria Math" panose="02040503050406030204" pitchFamily="18" charset="0"/>
                          </a:rPr>
                        </m:ctrlPr>
                      </m:dPr>
                      <m:e>
                        <m:r>
                          <a:rPr lang="en-US" altLang="ko-KR" b="0" i="1" smtClean="0">
                            <a:solidFill>
                              <a:schemeClr val="bg1"/>
                            </a:solidFill>
                            <a:latin typeface="Cambria Math" panose="02040503050406030204" pitchFamily="18" charset="0"/>
                          </a:rPr>
                          <m:t>𝑝</m:t>
                        </m:r>
                      </m:e>
                    </m:d>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𝑥</m:t>
                    </m:r>
                  </m:oMath>
                </a14:m>
                <a:endParaRPr lang="en-US" altLang="ko-KR" dirty="0">
                  <a:solidFill>
                    <a:schemeClr val="bg1"/>
                  </a:solidFill>
                </a:endParaRPr>
              </a:p>
              <a:p>
                <a:pPr lvl="1"/>
                <a:r>
                  <a:rPr lang="en-US" altLang="ko-KR" dirty="0">
                    <a:solidFill>
                      <a:schemeClr val="bg1"/>
                    </a:solidFill>
                  </a:rPr>
                  <a:t>In the case of </a:t>
                </a:r>
                <a14:m>
                  <m:oMath xmlns:m="http://schemas.openxmlformats.org/officeDocument/2006/math">
                    <m:r>
                      <a:rPr lang="en-US" altLang="ko-KR" b="0" i="1" smtClean="0">
                        <a:solidFill>
                          <a:schemeClr val="bg1"/>
                        </a:solidFill>
                        <a:latin typeface="Cambria Math" panose="02040503050406030204" pitchFamily="18" charset="0"/>
                      </a:rPr>
                      <m:t>𝑥</m:t>
                    </m:r>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𝑆</m:t>
                    </m:r>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𝑃</m:t>
                    </m:r>
                    <m:r>
                      <a:rPr lang="en-US" altLang="ko-KR" b="0" i="1" smtClean="0">
                        <a:solidFill>
                          <a:schemeClr val="bg1"/>
                        </a:solidFill>
                        <a:latin typeface="Cambria Math" panose="02040503050406030204" pitchFamily="18" charset="0"/>
                      </a:rPr>
                      <m:t>)</m:t>
                    </m:r>
                  </m:oMath>
                </a14:m>
                <a:r>
                  <a:rPr lang="en-US" altLang="ko-KR" dirty="0">
                    <a:solidFill>
                      <a:schemeClr val="bg1"/>
                    </a:solidFill>
                  </a:rPr>
                  <a:t>, </a:t>
                </a:r>
                <a:br>
                  <a:rPr lang="en-US" altLang="ko-KR" dirty="0">
                    <a:solidFill>
                      <a:schemeClr val="bg1"/>
                    </a:solidFill>
                  </a:rPr>
                </a:br>
                <a:r>
                  <a:rPr lang="en-US" altLang="ko-KR" dirty="0">
                    <a:solidFill>
                      <a:schemeClr val="bg1"/>
                    </a:solidFill>
                  </a:rPr>
                  <a:t>for the interval </a:t>
                </a:r>
                <a14:m>
                  <m:oMath xmlns:m="http://schemas.openxmlformats.org/officeDocument/2006/math">
                    <m:r>
                      <a:rPr lang="en-US" altLang="ko-KR" i="1">
                        <a:solidFill>
                          <a:schemeClr val="bg1"/>
                        </a:solidFill>
                        <a:latin typeface="Cambria Math" panose="02040503050406030204" pitchFamily="18" charset="0"/>
                        <a:ea typeface="Cambria Math" panose="02040503050406030204" pitchFamily="18" charset="0"/>
                      </a:rPr>
                      <m:t>∀</m:t>
                    </m:r>
                    <m:r>
                      <a:rPr lang="en-US" altLang="ko-KR" i="1">
                        <a:solidFill>
                          <a:schemeClr val="bg1"/>
                        </a:solidFill>
                        <a:latin typeface="Cambria Math" panose="02040503050406030204" pitchFamily="18" charset="0"/>
                      </a:rPr>
                      <m:t>𝑝</m:t>
                    </m:r>
                    <m:r>
                      <a:rPr lang="en-US" altLang="ko-KR" i="1">
                        <a:solidFill>
                          <a:schemeClr val="bg1"/>
                        </a:solidFill>
                        <a:latin typeface="Cambria Math" panose="02040503050406030204" pitchFamily="18" charset="0"/>
                        <a:ea typeface="Cambria Math" panose="02040503050406030204" pitchFamily="18" charset="0"/>
                      </a:rPr>
                      <m:t>∈</m:t>
                    </m:r>
                    <m:d>
                      <m:dPr>
                        <m:begChr m:val="["/>
                        <m:endChr m:val="]"/>
                        <m:ctrlPr>
                          <a:rPr lang="en-US" altLang="ko-KR" i="1">
                            <a:solidFill>
                              <a:schemeClr val="bg1"/>
                            </a:solidFill>
                            <a:latin typeface="Cambria Math" panose="02040503050406030204" pitchFamily="18" charset="0"/>
                            <a:ea typeface="Cambria Math" panose="02040503050406030204" pitchFamily="18" charset="0"/>
                          </a:rPr>
                        </m:ctrlPr>
                      </m:dPr>
                      <m:e>
                        <m:r>
                          <a:rPr lang="en-US" altLang="ko-KR" i="1">
                            <a:solidFill>
                              <a:schemeClr val="bg1"/>
                            </a:solidFill>
                            <a:latin typeface="Cambria Math" panose="02040503050406030204" pitchFamily="18" charset="0"/>
                            <a:ea typeface="Cambria Math" panose="02040503050406030204" pitchFamily="18" charset="0"/>
                          </a:rPr>
                          <m:t>0, </m:t>
                        </m:r>
                        <m:r>
                          <a:rPr lang="en-US" altLang="ko-KR" b="0" i="1" smtClean="0">
                            <a:solidFill>
                              <a:schemeClr val="bg1"/>
                            </a:solidFill>
                            <a:latin typeface="Cambria Math" panose="02040503050406030204" pitchFamily="18" charset="0"/>
                            <a:ea typeface="Cambria Math" panose="02040503050406030204" pitchFamily="18" charset="0"/>
                          </a:rPr>
                          <m:t>𝑆</m:t>
                        </m:r>
                        <m:d>
                          <m:dPr>
                            <m:ctrlPr>
                              <a:rPr lang="en-US" altLang="ko-KR" b="0" i="1" smtClean="0">
                                <a:solidFill>
                                  <a:schemeClr val="bg1"/>
                                </a:solidFill>
                                <a:latin typeface="Cambria Math" panose="02040503050406030204" pitchFamily="18" charset="0"/>
                                <a:ea typeface="Cambria Math" panose="02040503050406030204" pitchFamily="18" charset="0"/>
                              </a:rPr>
                            </m:ctrlPr>
                          </m:dPr>
                          <m:e>
                            <m:r>
                              <a:rPr lang="en-US" altLang="ko-KR" b="0" i="1" smtClean="0">
                                <a:solidFill>
                                  <a:schemeClr val="bg1"/>
                                </a:solidFill>
                                <a:latin typeface="Cambria Math" panose="02040503050406030204" pitchFamily="18" charset="0"/>
                                <a:ea typeface="Cambria Math" panose="02040503050406030204" pitchFamily="18" charset="0"/>
                              </a:rPr>
                              <m:t>𝑃</m:t>
                            </m:r>
                          </m:e>
                        </m:d>
                      </m:e>
                    </m:d>
                    <m:r>
                      <a:rPr lang="en-US" altLang="ko-KR" b="0" i="0" smtClean="0">
                        <a:solidFill>
                          <a:schemeClr val="bg1"/>
                        </a:solidFill>
                        <a:latin typeface="Cambria Math" panose="02040503050406030204" pitchFamily="18" charset="0"/>
                        <a:ea typeface="Cambria Math" panose="02040503050406030204" pitchFamily="18" charset="0"/>
                      </a:rPr>
                      <m:t>,   </m:t>
                    </m:r>
                    <m:r>
                      <a:rPr lang="en-US" altLang="ko-KR" b="0" i="1" smtClean="0">
                        <a:solidFill>
                          <a:schemeClr val="bg1"/>
                        </a:solidFill>
                        <a:latin typeface="Cambria Math" panose="02040503050406030204" pitchFamily="18" charset="0"/>
                        <a:ea typeface="Cambria Math" panose="02040503050406030204" pitchFamily="18" charset="0"/>
                      </a:rPr>
                      <m:t>𝑆</m:t>
                    </m:r>
                    <m:d>
                      <m:dPr>
                        <m:ctrlPr>
                          <a:rPr lang="en-US" altLang="ko-KR" b="0" i="1" smtClean="0">
                            <a:solidFill>
                              <a:schemeClr val="bg1"/>
                            </a:solidFill>
                            <a:latin typeface="Cambria Math" panose="02040503050406030204" pitchFamily="18" charset="0"/>
                            <a:ea typeface="Cambria Math" panose="02040503050406030204" pitchFamily="18" charset="0"/>
                          </a:rPr>
                        </m:ctrlPr>
                      </m:dPr>
                      <m:e>
                        <m:r>
                          <a:rPr lang="en-US" altLang="ko-KR" b="0" i="1" smtClean="0">
                            <a:solidFill>
                              <a:schemeClr val="bg1"/>
                            </a:solidFill>
                            <a:latin typeface="Cambria Math" panose="02040503050406030204" pitchFamily="18" charset="0"/>
                            <a:ea typeface="Cambria Math" panose="02040503050406030204" pitchFamily="18" charset="0"/>
                          </a:rPr>
                          <m:t>𝑝</m:t>
                        </m:r>
                      </m:e>
                    </m:d>
                    <m:r>
                      <a:rPr lang="en-US" altLang="ko-KR" b="0" i="1" smtClean="0">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𝑆</m:t>
                    </m:r>
                    <m:r>
                      <a:rPr lang="en-US" altLang="ko-KR" b="0" i="1" smtClean="0">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𝑃</m:t>
                    </m:r>
                    <m:r>
                      <a:rPr lang="en-US" altLang="ko-KR" b="0" i="1" smtClean="0">
                        <a:solidFill>
                          <a:schemeClr val="bg1"/>
                        </a:solidFill>
                        <a:latin typeface="Cambria Math" panose="02040503050406030204" pitchFamily="18" charset="0"/>
                        <a:ea typeface="Cambria Math" panose="02040503050406030204" pitchFamily="18" charset="0"/>
                      </a:rPr>
                      <m:t>)</m:t>
                    </m:r>
                  </m:oMath>
                </a14:m>
                <a:r>
                  <a:rPr lang="en-US" altLang="ko-KR" i="1" dirty="0">
                    <a:solidFill>
                      <a:schemeClr val="bg1"/>
                    </a:solidFill>
                  </a:rPr>
                  <a:t> </a:t>
                </a:r>
              </a:p>
              <a:p>
                <a:pPr lvl="1"/>
                <a:r>
                  <a:rPr lang="en-US" altLang="ko-KR" dirty="0">
                    <a:solidFill>
                      <a:schemeClr val="bg1"/>
                    </a:solidFill>
                  </a:rPr>
                  <a:t>Thus we don’t have to care about </a:t>
                </a:r>
                <a14:m>
                  <m:oMath xmlns:m="http://schemas.openxmlformats.org/officeDocument/2006/math">
                    <m:r>
                      <a:rPr lang="en-US" altLang="ko-KR" b="0" i="0" smtClean="0">
                        <a:solidFill>
                          <a:schemeClr val="bg1"/>
                        </a:solidFill>
                        <a:latin typeface="Cambria Math" panose="02040503050406030204" pitchFamily="18" charset="0"/>
                        <a:ea typeface="Cambria Math" panose="02040503050406030204" pitchFamily="18" charset="0"/>
                      </a:rPr>
                      <m:t>[</m:t>
                    </m:r>
                    <m:r>
                      <a:rPr lang="en-US" altLang="ko-KR" i="1">
                        <a:solidFill>
                          <a:schemeClr val="bg1"/>
                        </a:solidFill>
                        <a:latin typeface="Cambria Math" panose="02040503050406030204" pitchFamily="18" charset="0"/>
                        <a:ea typeface="Cambria Math" panose="02040503050406030204" pitchFamily="18" charset="0"/>
                      </a:rPr>
                      <m:t>0, </m:t>
                    </m:r>
                    <m:r>
                      <a:rPr lang="en-US" altLang="ko-KR" i="1">
                        <a:solidFill>
                          <a:schemeClr val="bg1"/>
                        </a:solidFill>
                        <a:latin typeface="Cambria Math" panose="02040503050406030204" pitchFamily="18" charset="0"/>
                        <a:ea typeface="Cambria Math" panose="02040503050406030204" pitchFamily="18" charset="0"/>
                      </a:rPr>
                      <m:t>𝑆</m:t>
                    </m:r>
                    <m:d>
                      <m:dPr>
                        <m:ctrlPr>
                          <a:rPr lang="en-US" altLang="ko-KR" i="1">
                            <a:solidFill>
                              <a:schemeClr val="bg1"/>
                            </a:solidFill>
                            <a:latin typeface="Cambria Math" panose="02040503050406030204" pitchFamily="18" charset="0"/>
                            <a:ea typeface="Cambria Math" panose="02040503050406030204" pitchFamily="18" charset="0"/>
                          </a:rPr>
                        </m:ctrlPr>
                      </m:dPr>
                      <m:e>
                        <m:r>
                          <a:rPr lang="en-US" altLang="ko-KR" i="1">
                            <a:solidFill>
                              <a:schemeClr val="bg1"/>
                            </a:solidFill>
                            <a:latin typeface="Cambria Math" panose="02040503050406030204" pitchFamily="18" charset="0"/>
                            <a:ea typeface="Cambria Math" panose="02040503050406030204" pitchFamily="18" charset="0"/>
                          </a:rPr>
                          <m:t>𝑃</m:t>
                        </m:r>
                      </m:e>
                    </m:d>
                    <m:r>
                      <a:rPr lang="en-US" altLang="ko-KR" b="0" i="1" smtClean="0">
                        <a:solidFill>
                          <a:schemeClr val="bg1"/>
                        </a:solidFill>
                        <a:latin typeface="Cambria Math" panose="02040503050406030204" pitchFamily="18" charset="0"/>
                        <a:ea typeface="Cambria Math" panose="02040503050406030204" pitchFamily="18" charset="0"/>
                      </a:rPr>
                      <m:t>]</m:t>
                    </m:r>
                  </m:oMath>
                </a14:m>
                <a:br>
                  <a:rPr lang="en-US" altLang="ko-KR" dirty="0">
                    <a:solidFill>
                      <a:schemeClr val="bg1"/>
                    </a:solidFill>
                  </a:rPr>
                </a:br>
                <a:r>
                  <a:rPr lang="en-US" altLang="ko-KR" dirty="0">
                    <a:solidFill>
                      <a:schemeClr val="bg1"/>
                    </a:solidFill>
                  </a:rPr>
                  <a:t>Reduced search interval is </a:t>
                </a:r>
                <a14:m>
                  <m:oMath xmlns:m="http://schemas.openxmlformats.org/officeDocument/2006/math">
                    <m:r>
                      <a:rPr lang="en-US" altLang="ko-KR" dirty="0">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𝑆</m:t>
                    </m:r>
                    <m:d>
                      <m:dPr>
                        <m:ctrlPr>
                          <a:rPr lang="en-US" altLang="ko-KR" b="0" i="1" smtClean="0">
                            <a:solidFill>
                              <a:schemeClr val="bg1"/>
                            </a:solidFill>
                            <a:latin typeface="Cambria Math" panose="02040503050406030204" pitchFamily="18" charset="0"/>
                            <a:ea typeface="Cambria Math" panose="02040503050406030204" pitchFamily="18" charset="0"/>
                          </a:rPr>
                        </m:ctrlPr>
                      </m:dPr>
                      <m:e>
                        <m:r>
                          <a:rPr lang="en-US" altLang="ko-KR" b="0" i="1" smtClean="0">
                            <a:solidFill>
                              <a:schemeClr val="bg1"/>
                            </a:solidFill>
                            <a:latin typeface="Cambria Math" panose="02040503050406030204" pitchFamily="18" charset="0"/>
                            <a:ea typeface="Cambria Math" panose="02040503050406030204" pitchFamily="18" charset="0"/>
                          </a:rPr>
                          <m:t>𝑃</m:t>
                        </m:r>
                      </m:e>
                    </m:d>
                    <m:r>
                      <a:rPr lang="en-US" altLang="ko-KR" b="0" i="1" smtClean="0">
                        <a:solidFill>
                          <a:schemeClr val="bg1"/>
                        </a:solidFill>
                        <a:latin typeface="Cambria Math" panose="02040503050406030204" pitchFamily="18" charset="0"/>
                        <a:ea typeface="Cambria Math" panose="02040503050406030204" pitchFamily="18" charset="0"/>
                      </a:rPr>
                      <m:t>+1</m:t>
                    </m:r>
                    <m:r>
                      <a:rPr lang="en-US" altLang="ko-KR" i="1">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  </m:t>
                    </m:r>
                    <m:r>
                      <a:rPr lang="en-US" altLang="ko-KR" b="0" i="1" smtClean="0">
                        <a:solidFill>
                          <a:schemeClr val="bg1"/>
                        </a:solidFill>
                        <a:latin typeface="Cambria Math" panose="02040503050406030204" pitchFamily="18" charset="0"/>
                        <a:ea typeface="Cambria Math" panose="02040503050406030204" pitchFamily="18" charset="0"/>
                      </a:rPr>
                      <m:t>𝑃</m:t>
                    </m:r>
                    <m:r>
                      <a:rPr lang="en-US" altLang="ko-KR" i="1">
                        <a:solidFill>
                          <a:schemeClr val="bg1"/>
                        </a:solidFill>
                        <a:latin typeface="Cambria Math" panose="02040503050406030204" pitchFamily="18" charset="0"/>
                        <a:ea typeface="Cambria Math" panose="02040503050406030204" pitchFamily="18" charset="0"/>
                      </a:rPr>
                      <m:t>]</m:t>
                    </m:r>
                  </m:oMath>
                </a14:m>
                <a:br>
                  <a:rPr lang="en-US" altLang="ko-KR" dirty="0">
                    <a:solidFill>
                      <a:schemeClr val="bg1"/>
                    </a:solidFill>
                  </a:rPr>
                </a:br>
                <a:endParaRPr lang="en-US" altLang="ko-KR" dirty="0">
                  <a:solidFill>
                    <a:schemeClr val="bg1"/>
                  </a:solidFill>
                </a:endParaRPr>
              </a:p>
            </p:txBody>
          </p:sp>
        </mc:Choice>
        <mc:Fallback xmlns="">
          <p:sp>
            <p:nvSpPr>
              <p:cNvPr id="3" name="내용 개체 틀 2">
                <a:extLst>
                  <a:ext uri="{FF2B5EF4-FFF2-40B4-BE49-F238E27FC236}">
                    <a16:creationId xmlns:a16="http://schemas.microsoft.com/office/drawing/2014/main" id="{69A1A2F8-DF99-4D9A-9921-E647EF128AED}"/>
                  </a:ext>
                </a:extLst>
              </p:cNvPr>
              <p:cNvSpPr>
                <a:spLocks noGrp="1" noRot="1" noChangeAspect="1" noMove="1" noResize="1" noEditPoints="1" noAdjustHandles="1" noChangeArrowheads="1" noChangeShapeType="1" noTextEdit="1"/>
              </p:cNvSpPr>
              <p:nvPr>
                <p:ph idx="1"/>
              </p:nvPr>
            </p:nvSpPr>
            <p:spPr>
              <a:xfrm>
                <a:off x="618226" y="1331176"/>
                <a:ext cx="7548894" cy="5081885"/>
              </a:xfrm>
              <a:blipFill>
                <a:blip r:embed="rId3"/>
                <a:stretch>
                  <a:fillRect l="-1372" t="-1199"/>
                </a:stretch>
              </a:blipFill>
            </p:spPr>
            <p:txBody>
              <a:bodyPr/>
              <a:lstStyle/>
              <a:p>
                <a:r>
                  <a:rPr lang="ko-KR" altLang="en-US">
                    <a:noFill/>
                  </a:rPr>
                  <a:t> </a:t>
                </a:r>
              </a:p>
            </p:txBody>
          </p:sp>
        </mc:Fallback>
      </mc:AlternateContent>
      <p:pic>
        <p:nvPicPr>
          <p:cNvPr id="1028" name="Picture 4" descr="Hadoop Superlinear Scalability - ACM Queue">
            <a:extLst>
              <a:ext uri="{FF2B5EF4-FFF2-40B4-BE49-F238E27FC236}">
                <a16:creationId xmlns:a16="http://schemas.microsoft.com/office/drawing/2014/main" id="{BBBAB079-7CA4-4018-A7D1-264D6E58A4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86" t="21854" r="18957" b="2428"/>
          <a:stretch/>
        </p:blipFill>
        <p:spPr bwMode="auto">
          <a:xfrm>
            <a:off x="8507332" y="766121"/>
            <a:ext cx="3066442" cy="2110154"/>
          </a:xfrm>
          <a:prstGeom prst="rect">
            <a:avLst/>
          </a:prstGeom>
          <a:noFill/>
          <a:extLst>
            <a:ext uri="{909E8E84-426E-40DD-AFC4-6F175D3DCCD1}">
              <a14:hiddenFill xmlns:a14="http://schemas.microsoft.com/office/drawing/2010/main">
                <a:solidFill>
                  <a:srgbClr val="FFFFFF"/>
                </a:solidFill>
              </a14:hiddenFill>
            </a:ext>
          </a:extLst>
        </p:spPr>
      </p:pic>
      <p:pic>
        <p:nvPicPr>
          <p:cNvPr id="6" name="그림 5">
            <a:extLst>
              <a:ext uri="{FF2B5EF4-FFF2-40B4-BE49-F238E27FC236}">
                <a16:creationId xmlns:a16="http://schemas.microsoft.com/office/drawing/2014/main" id="{60AB25D6-09BC-48CF-8B1C-133ABD3E2AED}"/>
              </a:ext>
            </a:extLst>
          </p:cNvPr>
          <p:cNvPicPr>
            <a:picLocks noChangeAspect="1"/>
          </p:cNvPicPr>
          <p:nvPr/>
        </p:nvPicPr>
        <p:blipFill>
          <a:blip r:embed="rId5"/>
          <a:stretch>
            <a:fillRect/>
          </a:stretch>
        </p:blipFill>
        <p:spPr>
          <a:xfrm>
            <a:off x="8167120" y="3348283"/>
            <a:ext cx="3429000" cy="3048000"/>
          </a:xfrm>
          <a:prstGeom prst="rect">
            <a:avLst/>
          </a:prstGeom>
        </p:spPr>
      </p:pic>
    </p:spTree>
    <p:extLst>
      <p:ext uri="{BB962C8B-B14F-4D97-AF65-F5344CB8AC3E}">
        <p14:creationId xmlns:p14="http://schemas.microsoft.com/office/powerpoint/2010/main" val="2538929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3A1068-2CD0-4B1E-AD96-258785A8FC6D}"/>
              </a:ext>
            </a:extLst>
          </p:cNvPr>
          <p:cNvSpPr>
            <a:spLocks noGrp="1"/>
          </p:cNvSpPr>
          <p:nvPr>
            <p:ph type="title"/>
          </p:nvPr>
        </p:nvSpPr>
        <p:spPr/>
        <p:txBody>
          <a:bodyPr/>
          <a:lstStyle/>
          <a:p>
            <a:r>
              <a:rPr lang="en-US" altLang="ko-KR" dirty="0"/>
              <a:t>Basic Self-Tuning Algorithm (2)</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69A1A2F8-DF99-4D9A-9921-E647EF128AED}"/>
                  </a:ext>
                </a:extLst>
              </p:cNvPr>
              <p:cNvSpPr>
                <a:spLocks noGrp="1"/>
              </p:cNvSpPr>
              <p:nvPr>
                <p:ph idx="1"/>
              </p:nvPr>
            </p:nvSpPr>
            <p:spPr>
              <a:xfrm>
                <a:off x="618226" y="1331176"/>
                <a:ext cx="7548894" cy="5081885"/>
              </a:xfrm>
            </p:spPr>
            <p:txBody>
              <a:bodyPr>
                <a:normAutofit/>
              </a:bodyPr>
              <a:lstStyle/>
              <a:p>
                <a:r>
                  <a:rPr lang="en-US" altLang="ko-KR" dirty="0"/>
                  <a:t>Reducing search interval</a:t>
                </a:r>
              </a:p>
              <a:p>
                <a:pPr lvl="1"/>
                <a:r>
                  <a:rPr lang="en-US" altLang="ko-KR" dirty="0"/>
                  <a:t>S(p) can never be super-linear, always </a:t>
                </a:r>
                <a14:m>
                  <m:oMath xmlns:m="http://schemas.openxmlformats.org/officeDocument/2006/math">
                    <m:r>
                      <a:rPr lang="en-US" altLang="ko-KR" b="0" i="1" smtClean="0">
                        <a:latin typeface="Cambria Math" panose="02040503050406030204" pitchFamily="18" charset="0"/>
                      </a:rPr>
                      <m:t>𝑆</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𝑝</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𝑝</m:t>
                    </m:r>
                  </m:oMath>
                </a14:m>
                <a:endParaRPr lang="en-US" altLang="ko-KR" dirty="0"/>
              </a:p>
              <a:p>
                <a:pPr lvl="1"/>
                <a:r>
                  <a:rPr lang="en-US" altLang="ko-KR" dirty="0"/>
                  <a:t>If a function</a:t>
                </a:r>
                <a:r>
                  <a:rPr lang="en-US" altLang="ko-KR" i="1" dirty="0"/>
                  <a:t> </a:t>
                </a:r>
                <a14:m>
                  <m:oMath xmlns:m="http://schemas.openxmlformats.org/officeDocument/2006/math">
                    <m:r>
                      <a:rPr lang="en-US" altLang="ko-KR" b="0" i="1" smtClean="0">
                        <a:latin typeface="Cambria Math" panose="02040503050406030204" pitchFamily="18" charset="0"/>
                      </a:rPr>
                      <m:t>𝐹</m:t>
                    </m:r>
                  </m:oMath>
                </a14:m>
                <a:r>
                  <a:rPr lang="en-US" altLang="ko-KR" dirty="0"/>
                  <a:t> linearly increases in </a:t>
                </a:r>
                <a14:m>
                  <m:oMath xmlns:m="http://schemas.openxmlformats.org/officeDocument/2006/math">
                    <m:r>
                      <a:rPr lang="en-US" altLang="ko-KR" i="1">
                        <a:latin typeface="Cambria Math" panose="02040503050406030204" pitchFamily="18" charset="0"/>
                        <a:ea typeface="Cambria Math" panose="02040503050406030204" pitchFamily="18" charset="0"/>
                      </a:rPr>
                      <m:t>[0, </m:t>
                    </m:r>
                    <m:r>
                      <a:rPr lang="en-US" altLang="ko-KR" i="1">
                        <a:latin typeface="Cambria Math" panose="02040503050406030204" pitchFamily="18" charset="0"/>
                        <a:ea typeface="Cambria Math" panose="02040503050406030204" pitchFamily="18" charset="0"/>
                      </a:rPr>
                      <m:t>𝑥</m:t>
                    </m:r>
                    <m:r>
                      <a:rPr lang="en-US" altLang="ko-KR">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r>
                      <a:rPr lang="en-US" altLang="ko-KR" b="0" i="1" smtClean="0">
                        <a:latin typeface="Cambria Math" panose="02040503050406030204" pitchFamily="18" charset="0"/>
                      </a:rPr>
                      <m:t>𝐹</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𝑥</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𝐹</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0</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𝑥</m:t>
                    </m:r>
                  </m:oMath>
                </a14:m>
                <a:endParaRPr lang="en-US" altLang="ko-KR" dirty="0"/>
              </a:p>
              <a:p>
                <a:pPr lvl="1"/>
                <a:r>
                  <a:rPr lang="en-US" altLang="ko-KR" dirty="0">
                    <a:solidFill>
                      <a:schemeClr val="tx1">
                        <a:lumMod val="65000"/>
                        <a:lumOff val="35000"/>
                      </a:schemeClr>
                    </a:solidFill>
                  </a:rPr>
                  <a:t>S is a non-</a:t>
                </a:r>
                <a:r>
                  <a:rPr lang="en-US" altLang="ko-KR" dirty="0" err="1">
                    <a:solidFill>
                      <a:schemeClr val="tx1">
                        <a:lumMod val="65000"/>
                        <a:lumOff val="35000"/>
                      </a:schemeClr>
                    </a:solidFill>
                  </a:rPr>
                  <a:t>superlinear</a:t>
                </a:r>
                <a:r>
                  <a:rPr lang="en-US" altLang="ko-KR" dirty="0">
                    <a:solidFill>
                      <a:schemeClr val="tx1">
                        <a:lumMod val="65000"/>
                        <a:lumOff val="35000"/>
                      </a:schemeClr>
                    </a:solidFill>
                  </a:rPr>
                  <a:t> function, so for </a:t>
                </a:r>
                <a14:m>
                  <m:oMath xmlns:m="http://schemas.openxmlformats.org/officeDocument/2006/math">
                    <m:r>
                      <a:rPr lang="en-US" altLang="ko-KR" i="1">
                        <a:latin typeface="Cambria Math" panose="02040503050406030204" pitchFamily="18" charset="0"/>
                        <a:ea typeface="Cambria Math" panose="02040503050406030204" pitchFamily="18" charset="0"/>
                      </a:rPr>
                      <m:t>∀</m:t>
                    </m:r>
                    <m:r>
                      <a:rPr lang="en-US" altLang="ko-KR" i="1">
                        <a:latin typeface="Cambria Math" panose="02040503050406030204" pitchFamily="18" charset="0"/>
                      </a:rPr>
                      <m:t>𝑝</m:t>
                    </m:r>
                    <m:r>
                      <a:rPr lang="en-US" altLang="ko-KR" i="1">
                        <a:latin typeface="Cambria Math" panose="02040503050406030204" pitchFamily="18" charset="0"/>
                        <a:ea typeface="Cambria Math" panose="02040503050406030204" pitchFamily="18" charset="0"/>
                      </a:rPr>
                      <m:t>∈</m:t>
                    </m:r>
                    <m:d>
                      <m:dPr>
                        <m:begChr m:val="["/>
                        <m:endChr m:val="]"/>
                        <m:ctrlPr>
                          <a:rPr lang="en-US" altLang="ko-KR"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0, </m:t>
                        </m:r>
                        <m:r>
                          <a:rPr lang="en-US" altLang="ko-KR" b="0" i="1" smtClean="0">
                            <a:latin typeface="Cambria Math" panose="02040503050406030204" pitchFamily="18" charset="0"/>
                            <a:ea typeface="Cambria Math" panose="02040503050406030204" pitchFamily="18" charset="0"/>
                          </a:rPr>
                          <m:t>𝑥</m:t>
                        </m:r>
                      </m:e>
                    </m:d>
                  </m:oMath>
                </a14:m>
                <a:br>
                  <a:rPr lang="en-US" altLang="ko-KR" dirty="0">
                    <a:solidFill>
                      <a:schemeClr val="tx1">
                        <a:lumMod val="65000"/>
                        <a:lumOff val="35000"/>
                      </a:schemeClr>
                    </a:solidFill>
                  </a:rPr>
                </a:br>
                <a:r>
                  <a:rPr lang="en-US" altLang="ko-KR" dirty="0">
                    <a:solidFill>
                      <a:schemeClr val="tx1">
                        <a:lumMod val="65000"/>
                        <a:lumOff val="35000"/>
                      </a:schemeClr>
                    </a:solidFill>
                  </a:rPr>
                  <a:t> </a:t>
                </a:r>
                <a14:m>
                  <m:oMath xmlns:m="http://schemas.openxmlformats.org/officeDocument/2006/math">
                    <m:r>
                      <a:rPr lang="en-US" altLang="ko-KR" b="0" i="1" smtClean="0">
                        <a:latin typeface="Cambria Math" panose="02040503050406030204" pitchFamily="18" charset="0"/>
                      </a:rPr>
                      <m:t>𝑆</m:t>
                    </m:r>
                    <m:d>
                      <m:dPr>
                        <m:ctrlPr>
                          <a:rPr lang="en-US" altLang="ko-KR" i="1">
                            <a:latin typeface="Cambria Math" panose="02040503050406030204" pitchFamily="18" charset="0"/>
                          </a:rPr>
                        </m:ctrlPr>
                      </m:dPr>
                      <m:e>
                        <m:r>
                          <a:rPr lang="en-US" altLang="ko-KR" b="0" i="1" smtClean="0">
                            <a:latin typeface="Cambria Math" panose="02040503050406030204" pitchFamily="18" charset="0"/>
                          </a:rPr>
                          <m:t>𝑝</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𝑆</m:t>
                    </m:r>
                    <m:d>
                      <m:dPr>
                        <m:ctrlPr>
                          <a:rPr lang="en-US" altLang="ko-KR" i="1">
                            <a:latin typeface="Cambria Math" panose="02040503050406030204" pitchFamily="18" charset="0"/>
                          </a:rPr>
                        </m:ctrlPr>
                      </m:dPr>
                      <m:e>
                        <m:r>
                          <a:rPr lang="en-US" altLang="ko-KR" i="1">
                            <a:latin typeface="Cambria Math" panose="02040503050406030204" pitchFamily="18" charset="0"/>
                          </a:rPr>
                          <m:t>0</m:t>
                        </m:r>
                      </m:e>
                    </m:d>
                    <m:r>
                      <a:rPr lang="en-US" altLang="ko-KR" i="1">
                        <a:latin typeface="Cambria Math" panose="02040503050406030204" pitchFamily="18" charset="0"/>
                      </a:rPr>
                      <m:t>+</m:t>
                    </m:r>
                    <m:r>
                      <a:rPr lang="en-US" altLang="ko-KR" i="1">
                        <a:latin typeface="Cambria Math" panose="02040503050406030204" pitchFamily="18" charset="0"/>
                      </a:rPr>
                      <m:t>𝑥</m:t>
                    </m:r>
                  </m:oMath>
                </a14:m>
                <a:endParaRPr lang="en-US" altLang="ko-KR" i="1" dirty="0">
                  <a:latin typeface="Cambria Math" panose="02040503050406030204" pitchFamily="18" charset="0"/>
                </a:endParaRPr>
              </a:p>
              <a:p>
                <a:pPr lvl="1"/>
                <a:r>
                  <a:rPr lang="en-US" altLang="ko-KR" b="0" dirty="0">
                    <a:solidFill>
                      <a:schemeClr val="bg1"/>
                    </a:solidFill>
                  </a:rPr>
                  <a:t>Also, </a:t>
                </a:r>
                <a14:m>
                  <m:oMath xmlns:m="http://schemas.openxmlformats.org/officeDocument/2006/math">
                    <m:r>
                      <a:rPr lang="en-US" altLang="ko-KR" b="0" i="1" smtClean="0">
                        <a:solidFill>
                          <a:schemeClr val="bg1"/>
                        </a:solidFill>
                        <a:latin typeface="Cambria Math" panose="02040503050406030204" pitchFamily="18" charset="0"/>
                      </a:rPr>
                      <m:t>𝑆</m:t>
                    </m:r>
                    <m:d>
                      <m:dPr>
                        <m:ctrlPr>
                          <a:rPr lang="en-US" altLang="ko-KR" b="0" i="1" smtClean="0">
                            <a:solidFill>
                              <a:schemeClr val="bg1"/>
                            </a:solidFill>
                            <a:latin typeface="Cambria Math" panose="02040503050406030204" pitchFamily="18" charset="0"/>
                          </a:rPr>
                        </m:ctrlPr>
                      </m:dPr>
                      <m:e>
                        <m:r>
                          <a:rPr lang="en-US" altLang="ko-KR" b="0" i="1" smtClean="0">
                            <a:solidFill>
                              <a:schemeClr val="bg1"/>
                            </a:solidFill>
                            <a:latin typeface="Cambria Math" panose="02040503050406030204" pitchFamily="18" charset="0"/>
                          </a:rPr>
                          <m:t>0</m:t>
                        </m:r>
                      </m:e>
                    </m:d>
                    <m:r>
                      <a:rPr lang="en-US" altLang="ko-KR" b="0" i="1" smtClean="0">
                        <a:solidFill>
                          <a:schemeClr val="bg1"/>
                        </a:solidFill>
                        <a:latin typeface="Cambria Math" panose="02040503050406030204" pitchFamily="18" charset="0"/>
                      </a:rPr>
                      <m:t>=0 → </m:t>
                    </m:r>
                    <m:r>
                      <a:rPr lang="en-US" altLang="ko-KR" b="0" i="1" smtClean="0">
                        <a:solidFill>
                          <a:schemeClr val="bg1"/>
                        </a:solidFill>
                        <a:latin typeface="Cambria Math" panose="02040503050406030204" pitchFamily="18" charset="0"/>
                      </a:rPr>
                      <m:t>𝑆</m:t>
                    </m:r>
                    <m:d>
                      <m:dPr>
                        <m:ctrlPr>
                          <a:rPr lang="en-US" altLang="ko-KR" b="0" i="1" smtClean="0">
                            <a:solidFill>
                              <a:schemeClr val="bg1"/>
                            </a:solidFill>
                            <a:latin typeface="Cambria Math" panose="02040503050406030204" pitchFamily="18" charset="0"/>
                          </a:rPr>
                        </m:ctrlPr>
                      </m:dPr>
                      <m:e>
                        <m:r>
                          <a:rPr lang="en-US" altLang="ko-KR" b="0" i="1" smtClean="0">
                            <a:solidFill>
                              <a:schemeClr val="bg1"/>
                            </a:solidFill>
                            <a:latin typeface="Cambria Math" panose="02040503050406030204" pitchFamily="18" charset="0"/>
                          </a:rPr>
                          <m:t>𝑝</m:t>
                        </m:r>
                      </m:e>
                    </m:d>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𝑥</m:t>
                    </m:r>
                  </m:oMath>
                </a14:m>
                <a:endParaRPr lang="en-US" altLang="ko-KR" dirty="0">
                  <a:solidFill>
                    <a:schemeClr val="bg1"/>
                  </a:solidFill>
                </a:endParaRPr>
              </a:p>
              <a:p>
                <a:pPr lvl="1"/>
                <a:r>
                  <a:rPr lang="en-US" altLang="ko-KR" dirty="0">
                    <a:solidFill>
                      <a:schemeClr val="bg1"/>
                    </a:solidFill>
                  </a:rPr>
                  <a:t>In the case of </a:t>
                </a:r>
                <a14:m>
                  <m:oMath xmlns:m="http://schemas.openxmlformats.org/officeDocument/2006/math">
                    <m:r>
                      <a:rPr lang="en-US" altLang="ko-KR" b="0" i="1" smtClean="0">
                        <a:solidFill>
                          <a:schemeClr val="bg1"/>
                        </a:solidFill>
                        <a:latin typeface="Cambria Math" panose="02040503050406030204" pitchFamily="18" charset="0"/>
                      </a:rPr>
                      <m:t>𝑥</m:t>
                    </m:r>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𝑆</m:t>
                    </m:r>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𝑃</m:t>
                    </m:r>
                    <m:r>
                      <a:rPr lang="en-US" altLang="ko-KR" b="0" i="1" smtClean="0">
                        <a:solidFill>
                          <a:schemeClr val="bg1"/>
                        </a:solidFill>
                        <a:latin typeface="Cambria Math" panose="02040503050406030204" pitchFamily="18" charset="0"/>
                      </a:rPr>
                      <m:t>)</m:t>
                    </m:r>
                  </m:oMath>
                </a14:m>
                <a:r>
                  <a:rPr lang="en-US" altLang="ko-KR" dirty="0">
                    <a:solidFill>
                      <a:schemeClr val="bg1"/>
                    </a:solidFill>
                  </a:rPr>
                  <a:t>, </a:t>
                </a:r>
                <a:br>
                  <a:rPr lang="en-US" altLang="ko-KR" dirty="0">
                    <a:solidFill>
                      <a:schemeClr val="bg1"/>
                    </a:solidFill>
                  </a:rPr>
                </a:br>
                <a:r>
                  <a:rPr lang="en-US" altLang="ko-KR" dirty="0">
                    <a:solidFill>
                      <a:schemeClr val="bg1"/>
                    </a:solidFill>
                  </a:rPr>
                  <a:t>for the interval </a:t>
                </a:r>
                <a14:m>
                  <m:oMath xmlns:m="http://schemas.openxmlformats.org/officeDocument/2006/math">
                    <m:r>
                      <a:rPr lang="en-US" altLang="ko-KR" i="1">
                        <a:solidFill>
                          <a:schemeClr val="bg1"/>
                        </a:solidFill>
                        <a:latin typeface="Cambria Math" panose="02040503050406030204" pitchFamily="18" charset="0"/>
                        <a:ea typeface="Cambria Math" panose="02040503050406030204" pitchFamily="18" charset="0"/>
                      </a:rPr>
                      <m:t>∀</m:t>
                    </m:r>
                    <m:r>
                      <a:rPr lang="en-US" altLang="ko-KR" i="1">
                        <a:solidFill>
                          <a:schemeClr val="bg1"/>
                        </a:solidFill>
                        <a:latin typeface="Cambria Math" panose="02040503050406030204" pitchFamily="18" charset="0"/>
                      </a:rPr>
                      <m:t>𝑝</m:t>
                    </m:r>
                    <m:r>
                      <a:rPr lang="en-US" altLang="ko-KR" i="1">
                        <a:solidFill>
                          <a:schemeClr val="bg1"/>
                        </a:solidFill>
                        <a:latin typeface="Cambria Math" panose="02040503050406030204" pitchFamily="18" charset="0"/>
                        <a:ea typeface="Cambria Math" panose="02040503050406030204" pitchFamily="18" charset="0"/>
                      </a:rPr>
                      <m:t>∈</m:t>
                    </m:r>
                    <m:d>
                      <m:dPr>
                        <m:begChr m:val="["/>
                        <m:endChr m:val="]"/>
                        <m:ctrlPr>
                          <a:rPr lang="en-US" altLang="ko-KR" i="1">
                            <a:solidFill>
                              <a:schemeClr val="bg1"/>
                            </a:solidFill>
                            <a:latin typeface="Cambria Math" panose="02040503050406030204" pitchFamily="18" charset="0"/>
                            <a:ea typeface="Cambria Math" panose="02040503050406030204" pitchFamily="18" charset="0"/>
                          </a:rPr>
                        </m:ctrlPr>
                      </m:dPr>
                      <m:e>
                        <m:r>
                          <a:rPr lang="en-US" altLang="ko-KR" i="1">
                            <a:solidFill>
                              <a:schemeClr val="bg1"/>
                            </a:solidFill>
                            <a:latin typeface="Cambria Math" panose="02040503050406030204" pitchFamily="18" charset="0"/>
                            <a:ea typeface="Cambria Math" panose="02040503050406030204" pitchFamily="18" charset="0"/>
                          </a:rPr>
                          <m:t>0, </m:t>
                        </m:r>
                        <m:r>
                          <a:rPr lang="en-US" altLang="ko-KR" b="0" i="1" smtClean="0">
                            <a:solidFill>
                              <a:schemeClr val="bg1"/>
                            </a:solidFill>
                            <a:latin typeface="Cambria Math" panose="02040503050406030204" pitchFamily="18" charset="0"/>
                            <a:ea typeface="Cambria Math" panose="02040503050406030204" pitchFamily="18" charset="0"/>
                          </a:rPr>
                          <m:t>𝑆</m:t>
                        </m:r>
                        <m:d>
                          <m:dPr>
                            <m:ctrlPr>
                              <a:rPr lang="en-US" altLang="ko-KR" b="0" i="1" smtClean="0">
                                <a:solidFill>
                                  <a:schemeClr val="bg1"/>
                                </a:solidFill>
                                <a:latin typeface="Cambria Math" panose="02040503050406030204" pitchFamily="18" charset="0"/>
                                <a:ea typeface="Cambria Math" panose="02040503050406030204" pitchFamily="18" charset="0"/>
                              </a:rPr>
                            </m:ctrlPr>
                          </m:dPr>
                          <m:e>
                            <m:r>
                              <a:rPr lang="en-US" altLang="ko-KR" b="0" i="1" smtClean="0">
                                <a:solidFill>
                                  <a:schemeClr val="bg1"/>
                                </a:solidFill>
                                <a:latin typeface="Cambria Math" panose="02040503050406030204" pitchFamily="18" charset="0"/>
                                <a:ea typeface="Cambria Math" panose="02040503050406030204" pitchFamily="18" charset="0"/>
                              </a:rPr>
                              <m:t>𝑃</m:t>
                            </m:r>
                          </m:e>
                        </m:d>
                      </m:e>
                    </m:d>
                    <m:r>
                      <a:rPr lang="en-US" altLang="ko-KR" b="0" i="0" smtClean="0">
                        <a:solidFill>
                          <a:schemeClr val="bg1"/>
                        </a:solidFill>
                        <a:latin typeface="Cambria Math" panose="02040503050406030204" pitchFamily="18" charset="0"/>
                        <a:ea typeface="Cambria Math" panose="02040503050406030204" pitchFamily="18" charset="0"/>
                      </a:rPr>
                      <m:t>,   </m:t>
                    </m:r>
                    <m:r>
                      <a:rPr lang="en-US" altLang="ko-KR" b="0" i="1" smtClean="0">
                        <a:solidFill>
                          <a:schemeClr val="bg1"/>
                        </a:solidFill>
                        <a:latin typeface="Cambria Math" panose="02040503050406030204" pitchFamily="18" charset="0"/>
                        <a:ea typeface="Cambria Math" panose="02040503050406030204" pitchFamily="18" charset="0"/>
                      </a:rPr>
                      <m:t>𝑆</m:t>
                    </m:r>
                    <m:d>
                      <m:dPr>
                        <m:ctrlPr>
                          <a:rPr lang="en-US" altLang="ko-KR" b="0" i="1" smtClean="0">
                            <a:solidFill>
                              <a:schemeClr val="bg1"/>
                            </a:solidFill>
                            <a:latin typeface="Cambria Math" panose="02040503050406030204" pitchFamily="18" charset="0"/>
                            <a:ea typeface="Cambria Math" panose="02040503050406030204" pitchFamily="18" charset="0"/>
                          </a:rPr>
                        </m:ctrlPr>
                      </m:dPr>
                      <m:e>
                        <m:r>
                          <a:rPr lang="en-US" altLang="ko-KR" b="0" i="1" smtClean="0">
                            <a:solidFill>
                              <a:schemeClr val="bg1"/>
                            </a:solidFill>
                            <a:latin typeface="Cambria Math" panose="02040503050406030204" pitchFamily="18" charset="0"/>
                            <a:ea typeface="Cambria Math" panose="02040503050406030204" pitchFamily="18" charset="0"/>
                          </a:rPr>
                          <m:t>𝑝</m:t>
                        </m:r>
                      </m:e>
                    </m:d>
                    <m:r>
                      <a:rPr lang="en-US" altLang="ko-KR" b="0" i="1" smtClean="0">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𝑆</m:t>
                    </m:r>
                    <m:r>
                      <a:rPr lang="en-US" altLang="ko-KR" b="0" i="1" smtClean="0">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𝑃</m:t>
                    </m:r>
                    <m:r>
                      <a:rPr lang="en-US" altLang="ko-KR" b="0" i="1" smtClean="0">
                        <a:solidFill>
                          <a:schemeClr val="bg1"/>
                        </a:solidFill>
                        <a:latin typeface="Cambria Math" panose="02040503050406030204" pitchFamily="18" charset="0"/>
                        <a:ea typeface="Cambria Math" panose="02040503050406030204" pitchFamily="18" charset="0"/>
                      </a:rPr>
                      <m:t>)</m:t>
                    </m:r>
                  </m:oMath>
                </a14:m>
                <a:r>
                  <a:rPr lang="en-US" altLang="ko-KR" i="1" dirty="0">
                    <a:solidFill>
                      <a:schemeClr val="bg1"/>
                    </a:solidFill>
                  </a:rPr>
                  <a:t> </a:t>
                </a:r>
              </a:p>
              <a:p>
                <a:pPr lvl="1"/>
                <a:r>
                  <a:rPr lang="en-US" altLang="ko-KR" dirty="0">
                    <a:solidFill>
                      <a:schemeClr val="bg1"/>
                    </a:solidFill>
                  </a:rPr>
                  <a:t>Thus we don’t have to care about </a:t>
                </a:r>
                <a14:m>
                  <m:oMath xmlns:m="http://schemas.openxmlformats.org/officeDocument/2006/math">
                    <m:r>
                      <a:rPr lang="en-US" altLang="ko-KR" b="0" i="0" smtClean="0">
                        <a:solidFill>
                          <a:schemeClr val="bg1"/>
                        </a:solidFill>
                        <a:latin typeface="Cambria Math" panose="02040503050406030204" pitchFamily="18" charset="0"/>
                        <a:ea typeface="Cambria Math" panose="02040503050406030204" pitchFamily="18" charset="0"/>
                      </a:rPr>
                      <m:t>[</m:t>
                    </m:r>
                    <m:r>
                      <a:rPr lang="en-US" altLang="ko-KR" i="1">
                        <a:solidFill>
                          <a:schemeClr val="bg1"/>
                        </a:solidFill>
                        <a:latin typeface="Cambria Math" panose="02040503050406030204" pitchFamily="18" charset="0"/>
                        <a:ea typeface="Cambria Math" panose="02040503050406030204" pitchFamily="18" charset="0"/>
                      </a:rPr>
                      <m:t>0, </m:t>
                    </m:r>
                    <m:r>
                      <a:rPr lang="en-US" altLang="ko-KR" i="1">
                        <a:solidFill>
                          <a:schemeClr val="bg1"/>
                        </a:solidFill>
                        <a:latin typeface="Cambria Math" panose="02040503050406030204" pitchFamily="18" charset="0"/>
                        <a:ea typeface="Cambria Math" panose="02040503050406030204" pitchFamily="18" charset="0"/>
                      </a:rPr>
                      <m:t>𝑆</m:t>
                    </m:r>
                    <m:d>
                      <m:dPr>
                        <m:ctrlPr>
                          <a:rPr lang="en-US" altLang="ko-KR" i="1">
                            <a:solidFill>
                              <a:schemeClr val="bg1"/>
                            </a:solidFill>
                            <a:latin typeface="Cambria Math" panose="02040503050406030204" pitchFamily="18" charset="0"/>
                            <a:ea typeface="Cambria Math" panose="02040503050406030204" pitchFamily="18" charset="0"/>
                          </a:rPr>
                        </m:ctrlPr>
                      </m:dPr>
                      <m:e>
                        <m:r>
                          <a:rPr lang="en-US" altLang="ko-KR" i="1">
                            <a:solidFill>
                              <a:schemeClr val="bg1"/>
                            </a:solidFill>
                            <a:latin typeface="Cambria Math" panose="02040503050406030204" pitchFamily="18" charset="0"/>
                            <a:ea typeface="Cambria Math" panose="02040503050406030204" pitchFamily="18" charset="0"/>
                          </a:rPr>
                          <m:t>𝑃</m:t>
                        </m:r>
                      </m:e>
                    </m:d>
                    <m:r>
                      <a:rPr lang="en-US" altLang="ko-KR" b="0" i="1" smtClean="0">
                        <a:solidFill>
                          <a:schemeClr val="bg1"/>
                        </a:solidFill>
                        <a:latin typeface="Cambria Math" panose="02040503050406030204" pitchFamily="18" charset="0"/>
                        <a:ea typeface="Cambria Math" panose="02040503050406030204" pitchFamily="18" charset="0"/>
                      </a:rPr>
                      <m:t>]</m:t>
                    </m:r>
                  </m:oMath>
                </a14:m>
                <a:br>
                  <a:rPr lang="en-US" altLang="ko-KR" dirty="0">
                    <a:solidFill>
                      <a:schemeClr val="bg1"/>
                    </a:solidFill>
                  </a:rPr>
                </a:br>
                <a:r>
                  <a:rPr lang="en-US" altLang="ko-KR" dirty="0">
                    <a:solidFill>
                      <a:schemeClr val="bg1"/>
                    </a:solidFill>
                  </a:rPr>
                  <a:t>Reduced search interval is </a:t>
                </a:r>
                <a14:m>
                  <m:oMath xmlns:m="http://schemas.openxmlformats.org/officeDocument/2006/math">
                    <m:r>
                      <a:rPr lang="en-US" altLang="ko-KR" dirty="0">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𝑆</m:t>
                    </m:r>
                    <m:d>
                      <m:dPr>
                        <m:ctrlPr>
                          <a:rPr lang="en-US" altLang="ko-KR" b="0" i="1" smtClean="0">
                            <a:solidFill>
                              <a:schemeClr val="bg1"/>
                            </a:solidFill>
                            <a:latin typeface="Cambria Math" panose="02040503050406030204" pitchFamily="18" charset="0"/>
                            <a:ea typeface="Cambria Math" panose="02040503050406030204" pitchFamily="18" charset="0"/>
                          </a:rPr>
                        </m:ctrlPr>
                      </m:dPr>
                      <m:e>
                        <m:r>
                          <a:rPr lang="en-US" altLang="ko-KR" b="0" i="1" smtClean="0">
                            <a:solidFill>
                              <a:schemeClr val="bg1"/>
                            </a:solidFill>
                            <a:latin typeface="Cambria Math" panose="02040503050406030204" pitchFamily="18" charset="0"/>
                            <a:ea typeface="Cambria Math" panose="02040503050406030204" pitchFamily="18" charset="0"/>
                          </a:rPr>
                          <m:t>𝑃</m:t>
                        </m:r>
                      </m:e>
                    </m:d>
                    <m:r>
                      <a:rPr lang="en-US" altLang="ko-KR" b="0" i="1" smtClean="0">
                        <a:solidFill>
                          <a:schemeClr val="bg1"/>
                        </a:solidFill>
                        <a:latin typeface="Cambria Math" panose="02040503050406030204" pitchFamily="18" charset="0"/>
                        <a:ea typeface="Cambria Math" panose="02040503050406030204" pitchFamily="18" charset="0"/>
                      </a:rPr>
                      <m:t>+1</m:t>
                    </m:r>
                    <m:r>
                      <a:rPr lang="en-US" altLang="ko-KR" i="1">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  </m:t>
                    </m:r>
                    <m:r>
                      <a:rPr lang="en-US" altLang="ko-KR" b="0" i="1" smtClean="0">
                        <a:solidFill>
                          <a:schemeClr val="bg1"/>
                        </a:solidFill>
                        <a:latin typeface="Cambria Math" panose="02040503050406030204" pitchFamily="18" charset="0"/>
                        <a:ea typeface="Cambria Math" panose="02040503050406030204" pitchFamily="18" charset="0"/>
                      </a:rPr>
                      <m:t>𝑃</m:t>
                    </m:r>
                    <m:r>
                      <a:rPr lang="en-US" altLang="ko-KR" i="1">
                        <a:solidFill>
                          <a:schemeClr val="bg1"/>
                        </a:solidFill>
                        <a:latin typeface="Cambria Math" panose="02040503050406030204" pitchFamily="18" charset="0"/>
                        <a:ea typeface="Cambria Math" panose="02040503050406030204" pitchFamily="18" charset="0"/>
                      </a:rPr>
                      <m:t>]</m:t>
                    </m:r>
                  </m:oMath>
                </a14:m>
                <a:br>
                  <a:rPr lang="en-US" altLang="ko-KR" dirty="0">
                    <a:solidFill>
                      <a:schemeClr val="bg1"/>
                    </a:solidFill>
                  </a:rPr>
                </a:br>
                <a:endParaRPr lang="ko-KR" altLang="en-US" dirty="0">
                  <a:solidFill>
                    <a:schemeClr val="bg1"/>
                  </a:solidFill>
                </a:endParaRPr>
              </a:p>
            </p:txBody>
          </p:sp>
        </mc:Choice>
        <mc:Fallback xmlns="">
          <p:sp>
            <p:nvSpPr>
              <p:cNvPr id="3" name="내용 개체 틀 2">
                <a:extLst>
                  <a:ext uri="{FF2B5EF4-FFF2-40B4-BE49-F238E27FC236}">
                    <a16:creationId xmlns:a16="http://schemas.microsoft.com/office/drawing/2014/main" id="{69A1A2F8-DF99-4D9A-9921-E647EF128AED}"/>
                  </a:ext>
                </a:extLst>
              </p:cNvPr>
              <p:cNvSpPr>
                <a:spLocks noGrp="1" noRot="1" noChangeAspect="1" noMove="1" noResize="1" noEditPoints="1" noAdjustHandles="1" noChangeArrowheads="1" noChangeShapeType="1" noTextEdit="1"/>
              </p:cNvSpPr>
              <p:nvPr>
                <p:ph idx="1"/>
              </p:nvPr>
            </p:nvSpPr>
            <p:spPr>
              <a:xfrm>
                <a:off x="618226" y="1331176"/>
                <a:ext cx="7548894" cy="5081885"/>
              </a:xfrm>
              <a:blipFill>
                <a:blip r:embed="rId3"/>
                <a:stretch>
                  <a:fillRect l="-1372" t="-1199"/>
                </a:stretch>
              </a:blipFill>
            </p:spPr>
            <p:txBody>
              <a:bodyPr/>
              <a:lstStyle/>
              <a:p>
                <a:r>
                  <a:rPr lang="ko-KR" altLang="en-US">
                    <a:noFill/>
                  </a:rPr>
                  <a:t> </a:t>
                </a:r>
              </a:p>
            </p:txBody>
          </p:sp>
        </mc:Fallback>
      </mc:AlternateContent>
      <p:pic>
        <p:nvPicPr>
          <p:cNvPr id="1028" name="Picture 4" descr="Hadoop Superlinear Scalability - ACM Queue">
            <a:extLst>
              <a:ext uri="{FF2B5EF4-FFF2-40B4-BE49-F238E27FC236}">
                <a16:creationId xmlns:a16="http://schemas.microsoft.com/office/drawing/2014/main" id="{BBBAB079-7CA4-4018-A7D1-264D6E58A4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86" t="21854" r="18957" b="2428"/>
          <a:stretch/>
        </p:blipFill>
        <p:spPr bwMode="auto">
          <a:xfrm>
            <a:off x="8507332" y="766121"/>
            <a:ext cx="3066442" cy="2110154"/>
          </a:xfrm>
          <a:prstGeom prst="rect">
            <a:avLst/>
          </a:prstGeom>
          <a:noFill/>
          <a:extLst>
            <a:ext uri="{909E8E84-426E-40DD-AFC4-6F175D3DCCD1}">
              <a14:hiddenFill xmlns:a14="http://schemas.microsoft.com/office/drawing/2010/main">
                <a:solidFill>
                  <a:srgbClr val="FFFFFF"/>
                </a:solidFill>
              </a14:hiddenFill>
            </a:ext>
          </a:extLst>
        </p:spPr>
      </p:pic>
      <p:pic>
        <p:nvPicPr>
          <p:cNvPr id="6" name="그림 5">
            <a:extLst>
              <a:ext uri="{FF2B5EF4-FFF2-40B4-BE49-F238E27FC236}">
                <a16:creationId xmlns:a16="http://schemas.microsoft.com/office/drawing/2014/main" id="{60AB25D6-09BC-48CF-8B1C-133ABD3E2AED}"/>
              </a:ext>
            </a:extLst>
          </p:cNvPr>
          <p:cNvPicPr>
            <a:picLocks noChangeAspect="1"/>
          </p:cNvPicPr>
          <p:nvPr/>
        </p:nvPicPr>
        <p:blipFill>
          <a:blip r:embed="rId5"/>
          <a:stretch>
            <a:fillRect/>
          </a:stretch>
        </p:blipFill>
        <p:spPr>
          <a:xfrm>
            <a:off x="8167120" y="3348283"/>
            <a:ext cx="3429000" cy="3048000"/>
          </a:xfrm>
          <a:prstGeom prst="rect">
            <a:avLst/>
          </a:prstGeom>
        </p:spPr>
      </p:pic>
    </p:spTree>
    <p:extLst>
      <p:ext uri="{BB962C8B-B14F-4D97-AF65-F5344CB8AC3E}">
        <p14:creationId xmlns:p14="http://schemas.microsoft.com/office/powerpoint/2010/main" val="4101607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3A1068-2CD0-4B1E-AD96-258785A8FC6D}"/>
              </a:ext>
            </a:extLst>
          </p:cNvPr>
          <p:cNvSpPr>
            <a:spLocks noGrp="1"/>
          </p:cNvSpPr>
          <p:nvPr>
            <p:ph type="title"/>
          </p:nvPr>
        </p:nvSpPr>
        <p:spPr/>
        <p:txBody>
          <a:bodyPr/>
          <a:lstStyle/>
          <a:p>
            <a:r>
              <a:rPr lang="en-US" altLang="ko-KR" dirty="0"/>
              <a:t>Basic Self-Tuning Algorithm (2)</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69A1A2F8-DF99-4D9A-9921-E647EF128AED}"/>
                  </a:ext>
                </a:extLst>
              </p:cNvPr>
              <p:cNvSpPr>
                <a:spLocks noGrp="1"/>
              </p:cNvSpPr>
              <p:nvPr>
                <p:ph idx="1"/>
              </p:nvPr>
            </p:nvSpPr>
            <p:spPr>
              <a:xfrm>
                <a:off x="618226" y="1331176"/>
                <a:ext cx="7548894" cy="5081885"/>
              </a:xfrm>
            </p:spPr>
            <p:txBody>
              <a:bodyPr>
                <a:normAutofit/>
              </a:bodyPr>
              <a:lstStyle/>
              <a:p>
                <a:r>
                  <a:rPr lang="en-US" altLang="ko-KR" dirty="0"/>
                  <a:t>Reducing search interval</a:t>
                </a:r>
              </a:p>
              <a:p>
                <a:pPr lvl="1"/>
                <a:r>
                  <a:rPr lang="en-US" altLang="ko-KR" dirty="0"/>
                  <a:t>S(p) can never be super-linear, always </a:t>
                </a:r>
                <a14:m>
                  <m:oMath xmlns:m="http://schemas.openxmlformats.org/officeDocument/2006/math">
                    <m:r>
                      <a:rPr lang="en-US" altLang="ko-KR" b="0" i="1" smtClean="0">
                        <a:latin typeface="Cambria Math" panose="02040503050406030204" pitchFamily="18" charset="0"/>
                      </a:rPr>
                      <m:t>𝑆</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𝑝</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𝑝</m:t>
                    </m:r>
                  </m:oMath>
                </a14:m>
                <a:endParaRPr lang="en-US" altLang="ko-KR" dirty="0"/>
              </a:p>
              <a:p>
                <a:pPr lvl="1"/>
                <a:r>
                  <a:rPr lang="en-US" altLang="ko-KR" dirty="0"/>
                  <a:t>If a function</a:t>
                </a:r>
                <a:r>
                  <a:rPr lang="en-US" altLang="ko-KR" i="1" dirty="0"/>
                  <a:t> </a:t>
                </a:r>
                <a14:m>
                  <m:oMath xmlns:m="http://schemas.openxmlformats.org/officeDocument/2006/math">
                    <m:r>
                      <a:rPr lang="en-US" altLang="ko-KR" b="0" i="1" smtClean="0">
                        <a:latin typeface="Cambria Math" panose="02040503050406030204" pitchFamily="18" charset="0"/>
                      </a:rPr>
                      <m:t>𝐹</m:t>
                    </m:r>
                  </m:oMath>
                </a14:m>
                <a:r>
                  <a:rPr lang="en-US" altLang="ko-KR" dirty="0"/>
                  <a:t> linearly increases in </a:t>
                </a:r>
                <a14:m>
                  <m:oMath xmlns:m="http://schemas.openxmlformats.org/officeDocument/2006/math">
                    <m:r>
                      <a:rPr lang="en-US" altLang="ko-KR" i="1">
                        <a:latin typeface="Cambria Math" panose="02040503050406030204" pitchFamily="18" charset="0"/>
                        <a:ea typeface="Cambria Math" panose="02040503050406030204" pitchFamily="18" charset="0"/>
                      </a:rPr>
                      <m:t>[0, </m:t>
                    </m:r>
                    <m:r>
                      <a:rPr lang="en-US" altLang="ko-KR" i="1">
                        <a:latin typeface="Cambria Math" panose="02040503050406030204" pitchFamily="18" charset="0"/>
                        <a:ea typeface="Cambria Math" panose="02040503050406030204" pitchFamily="18" charset="0"/>
                      </a:rPr>
                      <m:t>𝑥</m:t>
                    </m:r>
                    <m:r>
                      <a:rPr lang="en-US" altLang="ko-KR">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r>
                      <a:rPr lang="en-US" altLang="ko-KR" b="0" i="1" smtClean="0">
                        <a:latin typeface="Cambria Math" panose="02040503050406030204" pitchFamily="18" charset="0"/>
                      </a:rPr>
                      <m:t>𝐹</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𝑥</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𝐹</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0</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𝑥</m:t>
                    </m:r>
                  </m:oMath>
                </a14:m>
                <a:endParaRPr lang="en-US" altLang="ko-KR" dirty="0"/>
              </a:p>
              <a:p>
                <a:pPr lvl="1"/>
                <a:r>
                  <a:rPr lang="en-US" altLang="ko-KR" dirty="0">
                    <a:solidFill>
                      <a:schemeClr val="tx1">
                        <a:lumMod val="65000"/>
                        <a:lumOff val="35000"/>
                      </a:schemeClr>
                    </a:solidFill>
                  </a:rPr>
                  <a:t>S is a non-</a:t>
                </a:r>
                <a:r>
                  <a:rPr lang="en-US" altLang="ko-KR" dirty="0" err="1">
                    <a:solidFill>
                      <a:schemeClr val="tx1">
                        <a:lumMod val="65000"/>
                        <a:lumOff val="35000"/>
                      </a:schemeClr>
                    </a:solidFill>
                  </a:rPr>
                  <a:t>superlinear</a:t>
                </a:r>
                <a:r>
                  <a:rPr lang="en-US" altLang="ko-KR" dirty="0">
                    <a:solidFill>
                      <a:schemeClr val="tx1">
                        <a:lumMod val="65000"/>
                        <a:lumOff val="35000"/>
                      </a:schemeClr>
                    </a:solidFill>
                  </a:rPr>
                  <a:t> function, so for </a:t>
                </a:r>
                <a14:m>
                  <m:oMath xmlns:m="http://schemas.openxmlformats.org/officeDocument/2006/math">
                    <m:r>
                      <a:rPr lang="en-US" altLang="ko-KR" i="1">
                        <a:latin typeface="Cambria Math" panose="02040503050406030204" pitchFamily="18" charset="0"/>
                        <a:ea typeface="Cambria Math" panose="02040503050406030204" pitchFamily="18" charset="0"/>
                      </a:rPr>
                      <m:t>∀</m:t>
                    </m:r>
                    <m:r>
                      <a:rPr lang="en-US" altLang="ko-KR" i="1">
                        <a:latin typeface="Cambria Math" panose="02040503050406030204" pitchFamily="18" charset="0"/>
                      </a:rPr>
                      <m:t>𝑝</m:t>
                    </m:r>
                    <m:r>
                      <a:rPr lang="en-US" altLang="ko-KR" i="1">
                        <a:latin typeface="Cambria Math" panose="02040503050406030204" pitchFamily="18" charset="0"/>
                        <a:ea typeface="Cambria Math" panose="02040503050406030204" pitchFamily="18" charset="0"/>
                      </a:rPr>
                      <m:t>∈</m:t>
                    </m:r>
                    <m:d>
                      <m:dPr>
                        <m:begChr m:val="["/>
                        <m:endChr m:val="]"/>
                        <m:ctrlPr>
                          <a:rPr lang="en-US" altLang="ko-KR"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0, </m:t>
                        </m:r>
                        <m:r>
                          <a:rPr lang="en-US" altLang="ko-KR" b="0" i="1" smtClean="0">
                            <a:latin typeface="Cambria Math" panose="02040503050406030204" pitchFamily="18" charset="0"/>
                            <a:ea typeface="Cambria Math" panose="02040503050406030204" pitchFamily="18" charset="0"/>
                          </a:rPr>
                          <m:t>𝑥</m:t>
                        </m:r>
                      </m:e>
                    </m:d>
                  </m:oMath>
                </a14:m>
                <a:br>
                  <a:rPr lang="en-US" altLang="ko-KR" dirty="0">
                    <a:solidFill>
                      <a:schemeClr val="tx1">
                        <a:lumMod val="65000"/>
                        <a:lumOff val="35000"/>
                      </a:schemeClr>
                    </a:solidFill>
                  </a:rPr>
                </a:br>
                <a:r>
                  <a:rPr lang="en-US" altLang="ko-KR" dirty="0">
                    <a:solidFill>
                      <a:schemeClr val="tx1">
                        <a:lumMod val="65000"/>
                        <a:lumOff val="35000"/>
                      </a:schemeClr>
                    </a:solidFill>
                  </a:rPr>
                  <a:t> </a:t>
                </a:r>
                <a14:m>
                  <m:oMath xmlns:m="http://schemas.openxmlformats.org/officeDocument/2006/math">
                    <m:r>
                      <a:rPr lang="en-US" altLang="ko-KR" b="0" i="1" smtClean="0">
                        <a:latin typeface="Cambria Math" panose="02040503050406030204" pitchFamily="18" charset="0"/>
                      </a:rPr>
                      <m:t>𝑆</m:t>
                    </m:r>
                    <m:d>
                      <m:dPr>
                        <m:ctrlPr>
                          <a:rPr lang="en-US" altLang="ko-KR" i="1">
                            <a:latin typeface="Cambria Math" panose="02040503050406030204" pitchFamily="18" charset="0"/>
                          </a:rPr>
                        </m:ctrlPr>
                      </m:dPr>
                      <m:e>
                        <m:r>
                          <a:rPr lang="en-US" altLang="ko-KR" b="0" i="1" smtClean="0">
                            <a:latin typeface="Cambria Math" panose="02040503050406030204" pitchFamily="18" charset="0"/>
                          </a:rPr>
                          <m:t>𝑝</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𝑆</m:t>
                    </m:r>
                    <m:d>
                      <m:dPr>
                        <m:ctrlPr>
                          <a:rPr lang="en-US" altLang="ko-KR" i="1">
                            <a:latin typeface="Cambria Math" panose="02040503050406030204" pitchFamily="18" charset="0"/>
                          </a:rPr>
                        </m:ctrlPr>
                      </m:dPr>
                      <m:e>
                        <m:r>
                          <a:rPr lang="en-US" altLang="ko-KR" i="1">
                            <a:latin typeface="Cambria Math" panose="02040503050406030204" pitchFamily="18" charset="0"/>
                          </a:rPr>
                          <m:t>0</m:t>
                        </m:r>
                      </m:e>
                    </m:d>
                    <m:r>
                      <a:rPr lang="en-US" altLang="ko-KR" i="1">
                        <a:latin typeface="Cambria Math" panose="02040503050406030204" pitchFamily="18" charset="0"/>
                      </a:rPr>
                      <m:t>+</m:t>
                    </m:r>
                    <m:r>
                      <a:rPr lang="en-US" altLang="ko-KR" i="1">
                        <a:latin typeface="Cambria Math" panose="02040503050406030204" pitchFamily="18" charset="0"/>
                      </a:rPr>
                      <m:t>𝑥</m:t>
                    </m:r>
                  </m:oMath>
                </a14:m>
                <a:endParaRPr lang="en-US" altLang="ko-KR" i="1" dirty="0">
                  <a:latin typeface="Cambria Math" panose="02040503050406030204" pitchFamily="18" charset="0"/>
                </a:endParaRPr>
              </a:p>
              <a:p>
                <a:pPr lvl="1"/>
                <a:r>
                  <a:rPr lang="en-US" altLang="ko-KR" b="0" dirty="0">
                    <a:solidFill>
                      <a:schemeClr val="tx1">
                        <a:lumMod val="65000"/>
                        <a:lumOff val="35000"/>
                      </a:schemeClr>
                    </a:solidFill>
                  </a:rPr>
                  <a:t>Also, </a:t>
                </a:r>
                <a14:m>
                  <m:oMath xmlns:m="http://schemas.openxmlformats.org/officeDocument/2006/math">
                    <m:r>
                      <a:rPr lang="en-US" altLang="ko-KR" b="0" i="1" smtClean="0">
                        <a:solidFill>
                          <a:schemeClr val="tx1">
                            <a:lumMod val="65000"/>
                            <a:lumOff val="35000"/>
                          </a:schemeClr>
                        </a:solidFill>
                        <a:latin typeface="Cambria Math" panose="02040503050406030204" pitchFamily="18" charset="0"/>
                      </a:rPr>
                      <m:t>𝑆</m:t>
                    </m:r>
                    <m:d>
                      <m:dPr>
                        <m:ctrlPr>
                          <a:rPr lang="en-US" altLang="ko-KR" b="0" i="1" smtClean="0">
                            <a:solidFill>
                              <a:schemeClr val="tx1">
                                <a:lumMod val="65000"/>
                                <a:lumOff val="35000"/>
                              </a:schemeClr>
                            </a:solidFill>
                            <a:latin typeface="Cambria Math" panose="02040503050406030204" pitchFamily="18" charset="0"/>
                          </a:rPr>
                        </m:ctrlPr>
                      </m:dPr>
                      <m:e>
                        <m:r>
                          <a:rPr lang="en-US" altLang="ko-KR" b="0" i="1" smtClean="0">
                            <a:solidFill>
                              <a:schemeClr val="tx1">
                                <a:lumMod val="65000"/>
                                <a:lumOff val="35000"/>
                              </a:schemeClr>
                            </a:solidFill>
                            <a:latin typeface="Cambria Math" panose="02040503050406030204" pitchFamily="18" charset="0"/>
                          </a:rPr>
                          <m:t>0</m:t>
                        </m:r>
                      </m:e>
                    </m:d>
                    <m:r>
                      <a:rPr lang="en-US" altLang="ko-KR" b="0" i="1" smtClean="0">
                        <a:solidFill>
                          <a:schemeClr val="tx1">
                            <a:lumMod val="65000"/>
                            <a:lumOff val="35000"/>
                          </a:schemeClr>
                        </a:solidFill>
                        <a:latin typeface="Cambria Math" panose="02040503050406030204" pitchFamily="18" charset="0"/>
                      </a:rPr>
                      <m:t>=0 → </m:t>
                    </m:r>
                    <m:r>
                      <a:rPr lang="en-US" altLang="ko-KR" b="0" i="1" smtClean="0">
                        <a:solidFill>
                          <a:schemeClr val="tx1">
                            <a:lumMod val="65000"/>
                            <a:lumOff val="35000"/>
                          </a:schemeClr>
                        </a:solidFill>
                        <a:latin typeface="Cambria Math" panose="02040503050406030204" pitchFamily="18" charset="0"/>
                      </a:rPr>
                      <m:t>𝑆</m:t>
                    </m:r>
                    <m:d>
                      <m:dPr>
                        <m:ctrlPr>
                          <a:rPr lang="en-US" altLang="ko-KR" b="0" i="1" smtClean="0">
                            <a:solidFill>
                              <a:schemeClr val="tx1">
                                <a:lumMod val="65000"/>
                                <a:lumOff val="35000"/>
                              </a:schemeClr>
                            </a:solidFill>
                            <a:latin typeface="Cambria Math" panose="02040503050406030204" pitchFamily="18" charset="0"/>
                          </a:rPr>
                        </m:ctrlPr>
                      </m:dPr>
                      <m:e>
                        <m:r>
                          <a:rPr lang="en-US" altLang="ko-KR" b="0" i="1" smtClean="0">
                            <a:solidFill>
                              <a:schemeClr val="tx1">
                                <a:lumMod val="65000"/>
                                <a:lumOff val="35000"/>
                              </a:schemeClr>
                            </a:solidFill>
                            <a:latin typeface="Cambria Math" panose="02040503050406030204" pitchFamily="18" charset="0"/>
                          </a:rPr>
                          <m:t>𝑝</m:t>
                        </m:r>
                      </m:e>
                    </m:d>
                    <m:r>
                      <a:rPr lang="en-US" altLang="ko-KR" b="0" i="1" smtClean="0">
                        <a:solidFill>
                          <a:schemeClr val="tx1">
                            <a:lumMod val="65000"/>
                            <a:lumOff val="35000"/>
                          </a:schemeClr>
                        </a:solidFill>
                        <a:latin typeface="Cambria Math" panose="02040503050406030204" pitchFamily="18" charset="0"/>
                      </a:rPr>
                      <m:t>≤</m:t>
                    </m:r>
                    <m:r>
                      <a:rPr lang="en-US" altLang="ko-KR" b="0" i="1" smtClean="0">
                        <a:solidFill>
                          <a:schemeClr val="tx1">
                            <a:lumMod val="65000"/>
                            <a:lumOff val="35000"/>
                          </a:schemeClr>
                        </a:solidFill>
                        <a:latin typeface="Cambria Math" panose="02040503050406030204" pitchFamily="18" charset="0"/>
                      </a:rPr>
                      <m:t>𝑥</m:t>
                    </m:r>
                  </m:oMath>
                </a14:m>
                <a:endParaRPr lang="en-US" altLang="ko-KR" dirty="0">
                  <a:solidFill>
                    <a:schemeClr val="tx1">
                      <a:lumMod val="65000"/>
                      <a:lumOff val="35000"/>
                    </a:schemeClr>
                  </a:solidFill>
                </a:endParaRPr>
              </a:p>
              <a:p>
                <a:pPr lvl="1"/>
                <a:r>
                  <a:rPr lang="en-US" altLang="ko-KR" dirty="0">
                    <a:solidFill>
                      <a:schemeClr val="bg1"/>
                    </a:solidFill>
                  </a:rPr>
                  <a:t>In the case of </a:t>
                </a:r>
                <a14:m>
                  <m:oMath xmlns:m="http://schemas.openxmlformats.org/officeDocument/2006/math">
                    <m:r>
                      <a:rPr lang="en-US" altLang="ko-KR" b="0" i="1" smtClean="0">
                        <a:solidFill>
                          <a:schemeClr val="bg1"/>
                        </a:solidFill>
                        <a:latin typeface="Cambria Math" panose="02040503050406030204" pitchFamily="18" charset="0"/>
                      </a:rPr>
                      <m:t>𝑥</m:t>
                    </m:r>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𝑆</m:t>
                    </m:r>
                    <m:r>
                      <a:rPr lang="en-US" altLang="ko-KR" b="0" i="1" smtClean="0">
                        <a:solidFill>
                          <a:schemeClr val="bg1"/>
                        </a:solidFill>
                        <a:latin typeface="Cambria Math" panose="02040503050406030204" pitchFamily="18" charset="0"/>
                      </a:rPr>
                      <m:t>(</m:t>
                    </m:r>
                    <m:r>
                      <a:rPr lang="en-US" altLang="ko-KR" b="0" i="1" smtClean="0">
                        <a:solidFill>
                          <a:schemeClr val="bg1"/>
                        </a:solidFill>
                        <a:latin typeface="Cambria Math" panose="02040503050406030204" pitchFamily="18" charset="0"/>
                      </a:rPr>
                      <m:t>𝑃</m:t>
                    </m:r>
                    <m:r>
                      <a:rPr lang="en-US" altLang="ko-KR" b="0" i="1" smtClean="0">
                        <a:solidFill>
                          <a:schemeClr val="bg1"/>
                        </a:solidFill>
                        <a:latin typeface="Cambria Math" panose="02040503050406030204" pitchFamily="18" charset="0"/>
                      </a:rPr>
                      <m:t>)</m:t>
                    </m:r>
                  </m:oMath>
                </a14:m>
                <a:r>
                  <a:rPr lang="en-US" altLang="ko-KR" dirty="0">
                    <a:solidFill>
                      <a:schemeClr val="bg1"/>
                    </a:solidFill>
                  </a:rPr>
                  <a:t>, </a:t>
                </a:r>
                <a:br>
                  <a:rPr lang="en-US" altLang="ko-KR" dirty="0">
                    <a:solidFill>
                      <a:schemeClr val="bg1"/>
                    </a:solidFill>
                  </a:rPr>
                </a:br>
                <a:r>
                  <a:rPr lang="en-US" altLang="ko-KR" dirty="0">
                    <a:solidFill>
                      <a:schemeClr val="bg1"/>
                    </a:solidFill>
                  </a:rPr>
                  <a:t>for the interval </a:t>
                </a:r>
                <a14:m>
                  <m:oMath xmlns:m="http://schemas.openxmlformats.org/officeDocument/2006/math">
                    <m:r>
                      <a:rPr lang="en-US" altLang="ko-KR" i="1">
                        <a:solidFill>
                          <a:schemeClr val="bg1"/>
                        </a:solidFill>
                        <a:latin typeface="Cambria Math" panose="02040503050406030204" pitchFamily="18" charset="0"/>
                        <a:ea typeface="Cambria Math" panose="02040503050406030204" pitchFamily="18" charset="0"/>
                      </a:rPr>
                      <m:t>∀</m:t>
                    </m:r>
                    <m:r>
                      <a:rPr lang="en-US" altLang="ko-KR" i="1">
                        <a:solidFill>
                          <a:schemeClr val="bg1"/>
                        </a:solidFill>
                        <a:latin typeface="Cambria Math" panose="02040503050406030204" pitchFamily="18" charset="0"/>
                      </a:rPr>
                      <m:t>𝑝</m:t>
                    </m:r>
                    <m:r>
                      <a:rPr lang="en-US" altLang="ko-KR" i="1">
                        <a:solidFill>
                          <a:schemeClr val="bg1"/>
                        </a:solidFill>
                        <a:latin typeface="Cambria Math" panose="02040503050406030204" pitchFamily="18" charset="0"/>
                        <a:ea typeface="Cambria Math" panose="02040503050406030204" pitchFamily="18" charset="0"/>
                      </a:rPr>
                      <m:t>∈</m:t>
                    </m:r>
                    <m:d>
                      <m:dPr>
                        <m:begChr m:val="["/>
                        <m:endChr m:val="]"/>
                        <m:ctrlPr>
                          <a:rPr lang="en-US" altLang="ko-KR" i="1">
                            <a:solidFill>
                              <a:schemeClr val="bg1"/>
                            </a:solidFill>
                            <a:latin typeface="Cambria Math" panose="02040503050406030204" pitchFamily="18" charset="0"/>
                            <a:ea typeface="Cambria Math" panose="02040503050406030204" pitchFamily="18" charset="0"/>
                          </a:rPr>
                        </m:ctrlPr>
                      </m:dPr>
                      <m:e>
                        <m:r>
                          <a:rPr lang="en-US" altLang="ko-KR" i="1">
                            <a:solidFill>
                              <a:schemeClr val="bg1"/>
                            </a:solidFill>
                            <a:latin typeface="Cambria Math" panose="02040503050406030204" pitchFamily="18" charset="0"/>
                            <a:ea typeface="Cambria Math" panose="02040503050406030204" pitchFamily="18" charset="0"/>
                          </a:rPr>
                          <m:t>0, </m:t>
                        </m:r>
                        <m:r>
                          <a:rPr lang="en-US" altLang="ko-KR" b="0" i="1" smtClean="0">
                            <a:solidFill>
                              <a:schemeClr val="bg1"/>
                            </a:solidFill>
                            <a:latin typeface="Cambria Math" panose="02040503050406030204" pitchFamily="18" charset="0"/>
                            <a:ea typeface="Cambria Math" panose="02040503050406030204" pitchFamily="18" charset="0"/>
                          </a:rPr>
                          <m:t>𝑆</m:t>
                        </m:r>
                        <m:d>
                          <m:dPr>
                            <m:ctrlPr>
                              <a:rPr lang="en-US" altLang="ko-KR" b="0" i="1" smtClean="0">
                                <a:solidFill>
                                  <a:schemeClr val="bg1"/>
                                </a:solidFill>
                                <a:latin typeface="Cambria Math" panose="02040503050406030204" pitchFamily="18" charset="0"/>
                                <a:ea typeface="Cambria Math" panose="02040503050406030204" pitchFamily="18" charset="0"/>
                              </a:rPr>
                            </m:ctrlPr>
                          </m:dPr>
                          <m:e>
                            <m:r>
                              <a:rPr lang="en-US" altLang="ko-KR" b="0" i="1" smtClean="0">
                                <a:solidFill>
                                  <a:schemeClr val="bg1"/>
                                </a:solidFill>
                                <a:latin typeface="Cambria Math" panose="02040503050406030204" pitchFamily="18" charset="0"/>
                                <a:ea typeface="Cambria Math" panose="02040503050406030204" pitchFamily="18" charset="0"/>
                              </a:rPr>
                              <m:t>𝑃</m:t>
                            </m:r>
                          </m:e>
                        </m:d>
                      </m:e>
                    </m:d>
                    <m:r>
                      <a:rPr lang="en-US" altLang="ko-KR" b="0" i="0" smtClean="0">
                        <a:solidFill>
                          <a:schemeClr val="bg1"/>
                        </a:solidFill>
                        <a:latin typeface="Cambria Math" panose="02040503050406030204" pitchFamily="18" charset="0"/>
                        <a:ea typeface="Cambria Math" panose="02040503050406030204" pitchFamily="18" charset="0"/>
                      </a:rPr>
                      <m:t>,   </m:t>
                    </m:r>
                    <m:r>
                      <a:rPr lang="en-US" altLang="ko-KR" b="0" i="1" smtClean="0">
                        <a:solidFill>
                          <a:schemeClr val="bg1"/>
                        </a:solidFill>
                        <a:latin typeface="Cambria Math" panose="02040503050406030204" pitchFamily="18" charset="0"/>
                        <a:ea typeface="Cambria Math" panose="02040503050406030204" pitchFamily="18" charset="0"/>
                      </a:rPr>
                      <m:t>𝑆</m:t>
                    </m:r>
                    <m:d>
                      <m:dPr>
                        <m:ctrlPr>
                          <a:rPr lang="en-US" altLang="ko-KR" b="0" i="1" smtClean="0">
                            <a:solidFill>
                              <a:schemeClr val="bg1"/>
                            </a:solidFill>
                            <a:latin typeface="Cambria Math" panose="02040503050406030204" pitchFamily="18" charset="0"/>
                            <a:ea typeface="Cambria Math" panose="02040503050406030204" pitchFamily="18" charset="0"/>
                          </a:rPr>
                        </m:ctrlPr>
                      </m:dPr>
                      <m:e>
                        <m:r>
                          <a:rPr lang="en-US" altLang="ko-KR" b="0" i="1" smtClean="0">
                            <a:solidFill>
                              <a:schemeClr val="bg1"/>
                            </a:solidFill>
                            <a:latin typeface="Cambria Math" panose="02040503050406030204" pitchFamily="18" charset="0"/>
                            <a:ea typeface="Cambria Math" panose="02040503050406030204" pitchFamily="18" charset="0"/>
                          </a:rPr>
                          <m:t>𝑝</m:t>
                        </m:r>
                      </m:e>
                    </m:d>
                    <m:r>
                      <a:rPr lang="en-US" altLang="ko-KR" b="0" i="1" smtClean="0">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𝑆</m:t>
                    </m:r>
                    <m:r>
                      <a:rPr lang="en-US" altLang="ko-KR" b="0" i="1" smtClean="0">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𝑃</m:t>
                    </m:r>
                    <m:r>
                      <a:rPr lang="en-US" altLang="ko-KR" b="0" i="1" smtClean="0">
                        <a:solidFill>
                          <a:schemeClr val="bg1"/>
                        </a:solidFill>
                        <a:latin typeface="Cambria Math" panose="02040503050406030204" pitchFamily="18" charset="0"/>
                        <a:ea typeface="Cambria Math" panose="02040503050406030204" pitchFamily="18" charset="0"/>
                      </a:rPr>
                      <m:t>)</m:t>
                    </m:r>
                  </m:oMath>
                </a14:m>
                <a:r>
                  <a:rPr lang="en-US" altLang="ko-KR" i="1" dirty="0">
                    <a:solidFill>
                      <a:schemeClr val="bg1"/>
                    </a:solidFill>
                  </a:rPr>
                  <a:t> </a:t>
                </a:r>
              </a:p>
              <a:p>
                <a:pPr lvl="1"/>
                <a:r>
                  <a:rPr lang="en-US" altLang="ko-KR" dirty="0">
                    <a:solidFill>
                      <a:schemeClr val="bg1"/>
                    </a:solidFill>
                  </a:rPr>
                  <a:t>Thus we don’t have to care about </a:t>
                </a:r>
                <a14:m>
                  <m:oMath xmlns:m="http://schemas.openxmlformats.org/officeDocument/2006/math">
                    <m:r>
                      <a:rPr lang="en-US" altLang="ko-KR" b="0" i="0" smtClean="0">
                        <a:solidFill>
                          <a:schemeClr val="bg1"/>
                        </a:solidFill>
                        <a:latin typeface="Cambria Math" panose="02040503050406030204" pitchFamily="18" charset="0"/>
                        <a:ea typeface="Cambria Math" panose="02040503050406030204" pitchFamily="18" charset="0"/>
                      </a:rPr>
                      <m:t>[</m:t>
                    </m:r>
                    <m:r>
                      <a:rPr lang="en-US" altLang="ko-KR" i="1">
                        <a:solidFill>
                          <a:schemeClr val="bg1"/>
                        </a:solidFill>
                        <a:latin typeface="Cambria Math" panose="02040503050406030204" pitchFamily="18" charset="0"/>
                        <a:ea typeface="Cambria Math" panose="02040503050406030204" pitchFamily="18" charset="0"/>
                      </a:rPr>
                      <m:t>0, </m:t>
                    </m:r>
                    <m:r>
                      <a:rPr lang="en-US" altLang="ko-KR" i="1">
                        <a:solidFill>
                          <a:schemeClr val="bg1"/>
                        </a:solidFill>
                        <a:latin typeface="Cambria Math" panose="02040503050406030204" pitchFamily="18" charset="0"/>
                        <a:ea typeface="Cambria Math" panose="02040503050406030204" pitchFamily="18" charset="0"/>
                      </a:rPr>
                      <m:t>𝑆</m:t>
                    </m:r>
                    <m:d>
                      <m:dPr>
                        <m:ctrlPr>
                          <a:rPr lang="en-US" altLang="ko-KR" i="1">
                            <a:solidFill>
                              <a:schemeClr val="bg1"/>
                            </a:solidFill>
                            <a:latin typeface="Cambria Math" panose="02040503050406030204" pitchFamily="18" charset="0"/>
                            <a:ea typeface="Cambria Math" panose="02040503050406030204" pitchFamily="18" charset="0"/>
                          </a:rPr>
                        </m:ctrlPr>
                      </m:dPr>
                      <m:e>
                        <m:r>
                          <a:rPr lang="en-US" altLang="ko-KR" i="1">
                            <a:solidFill>
                              <a:schemeClr val="bg1"/>
                            </a:solidFill>
                            <a:latin typeface="Cambria Math" panose="02040503050406030204" pitchFamily="18" charset="0"/>
                            <a:ea typeface="Cambria Math" panose="02040503050406030204" pitchFamily="18" charset="0"/>
                          </a:rPr>
                          <m:t>𝑃</m:t>
                        </m:r>
                      </m:e>
                    </m:d>
                    <m:r>
                      <a:rPr lang="en-US" altLang="ko-KR" b="0" i="1" smtClean="0">
                        <a:solidFill>
                          <a:schemeClr val="bg1"/>
                        </a:solidFill>
                        <a:latin typeface="Cambria Math" panose="02040503050406030204" pitchFamily="18" charset="0"/>
                        <a:ea typeface="Cambria Math" panose="02040503050406030204" pitchFamily="18" charset="0"/>
                      </a:rPr>
                      <m:t>]</m:t>
                    </m:r>
                  </m:oMath>
                </a14:m>
                <a:br>
                  <a:rPr lang="en-US" altLang="ko-KR" dirty="0">
                    <a:solidFill>
                      <a:schemeClr val="bg1"/>
                    </a:solidFill>
                  </a:rPr>
                </a:br>
                <a:r>
                  <a:rPr lang="en-US" altLang="ko-KR" dirty="0">
                    <a:solidFill>
                      <a:schemeClr val="bg1"/>
                    </a:solidFill>
                  </a:rPr>
                  <a:t>Reduced search interval is </a:t>
                </a:r>
                <a14:m>
                  <m:oMath xmlns:m="http://schemas.openxmlformats.org/officeDocument/2006/math">
                    <m:r>
                      <a:rPr lang="en-US" altLang="ko-KR" dirty="0">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𝑆</m:t>
                    </m:r>
                    <m:d>
                      <m:dPr>
                        <m:ctrlPr>
                          <a:rPr lang="en-US" altLang="ko-KR" b="0" i="1" smtClean="0">
                            <a:solidFill>
                              <a:schemeClr val="bg1"/>
                            </a:solidFill>
                            <a:latin typeface="Cambria Math" panose="02040503050406030204" pitchFamily="18" charset="0"/>
                            <a:ea typeface="Cambria Math" panose="02040503050406030204" pitchFamily="18" charset="0"/>
                          </a:rPr>
                        </m:ctrlPr>
                      </m:dPr>
                      <m:e>
                        <m:r>
                          <a:rPr lang="en-US" altLang="ko-KR" b="0" i="1" smtClean="0">
                            <a:solidFill>
                              <a:schemeClr val="bg1"/>
                            </a:solidFill>
                            <a:latin typeface="Cambria Math" panose="02040503050406030204" pitchFamily="18" charset="0"/>
                            <a:ea typeface="Cambria Math" panose="02040503050406030204" pitchFamily="18" charset="0"/>
                          </a:rPr>
                          <m:t>𝑃</m:t>
                        </m:r>
                      </m:e>
                    </m:d>
                    <m:r>
                      <a:rPr lang="en-US" altLang="ko-KR" b="0" i="1" smtClean="0">
                        <a:solidFill>
                          <a:schemeClr val="bg1"/>
                        </a:solidFill>
                        <a:latin typeface="Cambria Math" panose="02040503050406030204" pitchFamily="18" charset="0"/>
                        <a:ea typeface="Cambria Math" panose="02040503050406030204" pitchFamily="18" charset="0"/>
                      </a:rPr>
                      <m:t>+1</m:t>
                    </m:r>
                    <m:r>
                      <a:rPr lang="en-US" altLang="ko-KR" i="1">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  </m:t>
                    </m:r>
                    <m:r>
                      <a:rPr lang="en-US" altLang="ko-KR" b="0" i="1" smtClean="0">
                        <a:solidFill>
                          <a:schemeClr val="bg1"/>
                        </a:solidFill>
                        <a:latin typeface="Cambria Math" panose="02040503050406030204" pitchFamily="18" charset="0"/>
                        <a:ea typeface="Cambria Math" panose="02040503050406030204" pitchFamily="18" charset="0"/>
                      </a:rPr>
                      <m:t>𝑃</m:t>
                    </m:r>
                    <m:r>
                      <a:rPr lang="en-US" altLang="ko-KR" i="1">
                        <a:solidFill>
                          <a:schemeClr val="bg1"/>
                        </a:solidFill>
                        <a:latin typeface="Cambria Math" panose="02040503050406030204" pitchFamily="18" charset="0"/>
                        <a:ea typeface="Cambria Math" panose="02040503050406030204" pitchFamily="18" charset="0"/>
                      </a:rPr>
                      <m:t>]</m:t>
                    </m:r>
                  </m:oMath>
                </a14:m>
                <a:br>
                  <a:rPr lang="en-US" altLang="ko-KR" dirty="0">
                    <a:solidFill>
                      <a:schemeClr val="bg1"/>
                    </a:solidFill>
                  </a:rPr>
                </a:br>
                <a:endParaRPr lang="en-US" altLang="ko-KR" dirty="0">
                  <a:solidFill>
                    <a:schemeClr val="bg1"/>
                  </a:solidFill>
                </a:endParaRPr>
              </a:p>
            </p:txBody>
          </p:sp>
        </mc:Choice>
        <mc:Fallback xmlns="">
          <p:sp>
            <p:nvSpPr>
              <p:cNvPr id="3" name="내용 개체 틀 2">
                <a:extLst>
                  <a:ext uri="{FF2B5EF4-FFF2-40B4-BE49-F238E27FC236}">
                    <a16:creationId xmlns:a16="http://schemas.microsoft.com/office/drawing/2014/main" id="{69A1A2F8-DF99-4D9A-9921-E647EF128AED}"/>
                  </a:ext>
                </a:extLst>
              </p:cNvPr>
              <p:cNvSpPr>
                <a:spLocks noGrp="1" noRot="1" noChangeAspect="1" noMove="1" noResize="1" noEditPoints="1" noAdjustHandles="1" noChangeArrowheads="1" noChangeShapeType="1" noTextEdit="1"/>
              </p:cNvSpPr>
              <p:nvPr>
                <p:ph idx="1"/>
              </p:nvPr>
            </p:nvSpPr>
            <p:spPr>
              <a:xfrm>
                <a:off x="618226" y="1331176"/>
                <a:ext cx="7548894" cy="5081885"/>
              </a:xfrm>
              <a:blipFill>
                <a:blip r:embed="rId3"/>
                <a:stretch>
                  <a:fillRect l="-1372" t="-1199"/>
                </a:stretch>
              </a:blipFill>
            </p:spPr>
            <p:txBody>
              <a:bodyPr/>
              <a:lstStyle/>
              <a:p>
                <a:r>
                  <a:rPr lang="ko-KR" altLang="en-US">
                    <a:noFill/>
                  </a:rPr>
                  <a:t> </a:t>
                </a:r>
              </a:p>
            </p:txBody>
          </p:sp>
        </mc:Fallback>
      </mc:AlternateContent>
      <p:pic>
        <p:nvPicPr>
          <p:cNvPr id="1028" name="Picture 4" descr="Hadoop Superlinear Scalability - ACM Queue">
            <a:extLst>
              <a:ext uri="{FF2B5EF4-FFF2-40B4-BE49-F238E27FC236}">
                <a16:creationId xmlns:a16="http://schemas.microsoft.com/office/drawing/2014/main" id="{BBBAB079-7CA4-4018-A7D1-264D6E58A4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86" t="21854" r="18957" b="2428"/>
          <a:stretch/>
        </p:blipFill>
        <p:spPr bwMode="auto">
          <a:xfrm>
            <a:off x="8507332" y="766121"/>
            <a:ext cx="3066442" cy="2110154"/>
          </a:xfrm>
          <a:prstGeom prst="rect">
            <a:avLst/>
          </a:prstGeom>
          <a:noFill/>
          <a:extLst>
            <a:ext uri="{909E8E84-426E-40DD-AFC4-6F175D3DCCD1}">
              <a14:hiddenFill xmlns:a14="http://schemas.microsoft.com/office/drawing/2010/main">
                <a:solidFill>
                  <a:srgbClr val="FFFFFF"/>
                </a:solidFill>
              </a14:hiddenFill>
            </a:ext>
          </a:extLst>
        </p:spPr>
      </p:pic>
      <p:pic>
        <p:nvPicPr>
          <p:cNvPr id="6" name="그림 5">
            <a:extLst>
              <a:ext uri="{FF2B5EF4-FFF2-40B4-BE49-F238E27FC236}">
                <a16:creationId xmlns:a16="http://schemas.microsoft.com/office/drawing/2014/main" id="{60AB25D6-09BC-48CF-8B1C-133ABD3E2AED}"/>
              </a:ext>
            </a:extLst>
          </p:cNvPr>
          <p:cNvPicPr>
            <a:picLocks noChangeAspect="1"/>
          </p:cNvPicPr>
          <p:nvPr/>
        </p:nvPicPr>
        <p:blipFill>
          <a:blip r:embed="rId5"/>
          <a:stretch>
            <a:fillRect/>
          </a:stretch>
        </p:blipFill>
        <p:spPr>
          <a:xfrm>
            <a:off x="8167120" y="3348283"/>
            <a:ext cx="3429000" cy="3048000"/>
          </a:xfrm>
          <a:prstGeom prst="rect">
            <a:avLst/>
          </a:prstGeom>
        </p:spPr>
      </p:pic>
    </p:spTree>
    <p:extLst>
      <p:ext uri="{BB962C8B-B14F-4D97-AF65-F5344CB8AC3E}">
        <p14:creationId xmlns:p14="http://schemas.microsoft.com/office/powerpoint/2010/main" val="2364529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3A1068-2CD0-4B1E-AD96-258785A8FC6D}"/>
              </a:ext>
            </a:extLst>
          </p:cNvPr>
          <p:cNvSpPr>
            <a:spLocks noGrp="1"/>
          </p:cNvSpPr>
          <p:nvPr>
            <p:ph type="title"/>
          </p:nvPr>
        </p:nvSpPr>
        <p:spPr/>
        <p:txBody>
          <a:bodyPr/>
          <a:lstStyle/>
          <a:p>
            <a:r>
              <a:rPr lang="en-US" altLang="ko-KR" dirty="0"/>
              <a:t>Basic Self-Tuning Algorithm (2)</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69A1A2F8-DF99-4D9A-9921-E647EF128AED}"/>
                  </a:ext>
                </a:extLst>
              </p:cNvPr>
              <p:cNvSpPr>
                <a:spLocks noGrp="1"/>
              </p:cNvSpPr>
              <p:nvPr>
                <p:ph idx="1"/>
              </p:nvPr>
            </p:nvSpPr>
            <p:spPr>
              <a:xfrm>
                <a:off x="618226" y="1331176"/>
                <a:ext cx="7548894" cy="5081885"/>
              </a:xfrm>
            </p:spPr>
            <p:txBody>
              <a:bodyPr>
                <a:normAutofit/>
              </a:bodyPr>
              <a:lstStyle/>
              <a:p>
                <a:r>
                  <a:rPr lang="en-US" altLang="ko-KR" dirty="0"/>
                  <a:t>Reducing search interval</a:t>
                </a:r>
              </a:p>
              <a:p>
                <a:pPr lvl="1"/>
                <a:r>
                  <a:rPr lang="en-US" altLang="ko-KR" dirty="0"/>
                  <a:t>S(p) can never be super-linear, always </a:t>
                </a:r>
                <a14:m>
                  <m:oMath xmlns:m="http://schemas.openxmlformats.org/officeDocument/2006/math">
                    <m:r>
                      <a:rPr lang="en-US" altLang="ko-KR" b="0" i="1" smtClean="0">
                        <a:latin typeface="Cambria Math" panose="02040503050406030204" pitchFamily="18" charset="0"/>
                      </a:rPr>
                      <m:t>𝑆</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𝑝</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𝑝</m:t>
                    </m:r>
                  </m:oMath>
                </a14:m>
                <a:endParaRPr lang="en-US" altLang="ko-KR" dirty="0"/>
              </a:p>
              <a:p>
                <a:pPr lvl="1"/>
                <a:r>
                  <a:rPr lang="en-US" altLang="ko-KR" dirty="0"/>
                  <a:t>If a function</a:t>
                </a:r>
                <a:r>
                  <a:rPr lang="en-US" altLang="ko-KR" i="1" dirty="0"/>
                  <a:t> </a:t>
                </a:r>
                <a14:m>
                  <m:oMath xmlns:m="http://schemas.openxmlformats.org/officeDocument/2006/math">
                    <m:r>
                      <a:rPr lang="en-US" altLang="ko-KR" b="0" i="1" smtClean="0">
                        <a:latin typeface="Cambria Math" panose="02040503050406030204" pitchFamily="18" charset="0"/>
                      </a:rPr>
                      <m:t>𝐹</m:t>
                    </m:r>
                  </m:oMath>
                </a14:m>
                <a:r>
                  <a:rPr lang="en-US" altLang="ko-KR" dirty="0"/>
                  <a:t> linearly increases in </a:t>
                </a:r>
                <a14:m>
                  <m:oMath xmlns:m="http://schemas.openxmlformats.org/officeDocument/2006/math">
                    <m:r>
                      <a:rPr lang="en-US" altLang="ko-KR" i="1">
                        <a:latin typeface="Cambria Math" panose="02040503050406030204" pitchFamily="18" charset="0"/>
                        <a:ea typeface="Cambria Math" panose="02040503050406030204" pitchFamily="18" charset="0"/>
                      </a:rPr>
                      <m:t>[0, </m:t>
                    </m:r>
                    <m:r>
                      <a:rPr lang="en-US" altLang="ko-KR" i="1">
                        <a:latin typeface="Cambria Math" panose="02040503050406030204" pitchFamily="18" charset="0"/>
                        <a:ea typeface="Cambria Math" panose="02040503050406030204" pitchFamily="18" charset="0"/>
                      </a:rPr>
                      <m:t>𝑥</m:t>
                    </m:r>
                    <m:r>
                      <a:rPr lang="en-US" altLang="ko-KR">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r>
                      <a:rPr lang="en-US" altLang="ko-KR" b="0" i="1" smtClean="0">
                        <a:latin typeface="Cambria Math" panose="02040503050406030204" pitchFamily="18" charset="0"/>
                      </a:rPr>
                      <m:t>𝐹</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𝑥</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𝐹</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0</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𝑥</m:t>
                    </m:r>
                  </m:oMath>
                </a14:m>
                <a:endParaRPr lang="en-US" altLang="ko-KR" dirty="0"/>
              </a:p>
              <a:p>
                <a:pPr lvl="1"/>
                <a:r>
                  <a:rPr lang="en-US" altLang="ko-KR" dirty="0">
                    <a:solidFill>
                      <a:schemeClr val="tx1">
                        <a:lumMod val="65000"/>
                        <a:lumOff val="35000"/>
                      </a:schemeClr>
                    </a:solidFill>
                  </a:rPr>
                  <a:t>S is a non-</a:t>
                </a:r>
                <a:r>
                  <a:rPr lang="en-US" altLang="ko-KR" dirty="0" err="1">
                    <a:solidFill>
                      <a:schemeClr val="tx1">
                        <a:lumMod val="65000"/>
                        <a:lumOff val="35000"/>
                      </a:schemeClr>
                    </a:solidFill>
                  </a:rPr>
                  <a:t>superlinear</a:t>
                </a:r>
                <a:r>
                  <a:rPr lang="en-US" altLang="ko-KR" dirty="0">
                    <a:solidFill>
                      <a:schemeClr val="tx1">
                        <a:lumMod val="65000"/>
                        <a:lumOff val="35000"/>
                      </a:schemeClr>
                    </a:solidFill>
                  </a:rPr>
                  <a:t> function, so for </a:t>
                </a:r>
                <a14:m>
                  <m:oMath xmlns:m="http://schemas.openxmlformats.org/officeDocument/2006/math">
                    <m:r>
                      <a:rPr lang="en-US" altLang="ko-KR" i="1">
                        <a:latin typeface="Cambria Math" panose="02040503050406030204" pitchFamily="18" charset="0"/>
                        <a:ea typeface="Cambria Math" panose="02040503050406030204" pitchFamily="18" charset="0"/>
                      </a:rPr>
                      <m:t>∀</m:t>
                    </m:r>
                    <m:r>
                      <a:rPr lang="en-US" altLang="ko-KR" i="1">
                        <a:latin typeface="Cambria Math" panose="02040503050406030204" pitchFamily="18" charset="0"/>
                      </a:rPr>
                      <m:t>𝑝</m:t>
                    </m:r>
                    <m:r>
                      <a:rPr lang="en-US" altLang="ko-KR" i="1">
                        <a:latin typeface="Cambria Math" panose="02040503050406030204" pitchFamily="18" charset="0"/>
                        <a:ea typeface="Cambria Math" panose="02040503050406030204" pitchFamily="18" charset="0"/>
                      </a:rPr>
                      <m:t>∈</m:t>
                    </m:r>
                    <m:d>
                      <m:dPr>
                        <m:begChr m:val="["/>
                        <m:endChr m:val="]"/>
                        <m:ctrlPr>
                          <a:rPr lang="en-US" altLang="ko-KR"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0, </m:t>
                        </m:r>
                        <m:r>
                          <a:rPr lang="en-US" altLang="ko-KR" b="0" i="1" smtClean="0">
                            <a:latin typeface="Cambria Math" panose="02040503050406030204" pitchFamily="18" charset="0"/>
                            <a:ea typeface="Cambria Math" panose="02040503050406030204" pitchFamily="18" charset="0"/>
                          </a:rPr>
                          <m:t>𝑥</m:t>
                        </m:r>
                      </m:e>
                    </m:d>
                  </m:oMath>
                </a14:m>
                <a:br>
                  <a:rPr lang="en-US" altLang="ko-KR" dirty="0">
                    <a:solidFill>
                      <a:schemeClr val="tx1">
                        <a:lumMod val="65000"/>
                        <a:lumOff val="35000"/>
                      </a:schemeClr>
                    </a:solidFill>
                  </a:rPr>
                </a:br>
                <a:r>
                  <a:rPr lang="en-US" altLang="ko-KR" dirty="0">
                    <a:solidFill>
                      <a:schemeClr val="tx1">
                        <a:lumMod val="65000"/>
                        <a:lumOff val="35000"/>
                      </a:schemeClr>
                    </a:solidFill>
                  </a:rPr>
                  <a:t> </a:t>
                </a:r>
                <a14:m>
                  <m:oMath xmlns:m="http://schemas.openxmlformats.org/officeDocument/2006/math">
                    <m:r>
                      <a:rPr lang="en-US" altLang="ko-KR" b="0" i="1" smtClean="0">
                        <a:latin typeface="Cambria Math" panose="02040503050406030204" pitchFamily="18" charset="0"/>
                      </a:rPr>
                      <m:t>𝑆</m:t>
                    </m:r>
                    <m:d>
                      <m:dPr>
                        <m:ctrlPr>
                          <a:rPr lang="en-US" altLang="ko-KR" i="1">
                            <a:latin typeface="Cambria Math" panose="02040503050406030204" pitchFamily="18" charset="0"/>
                          </a:rPr>
                        </m:ctrlPr>
                      </m:dPr>
                      <m:e>
                        <m:r>
                          <a:rPr lang="en-US" altLang="ko-KR" b="0" i="1" smtClean="0">
                            <a:latin typeface="Cambria Math" panose="02040503050406030204" pitchFamily="18" charset="0"/>
                          </a:rPr>
                          <m:t>𝑝</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𝑆</m:t>
                    </m:r>
                    <m:d>
                      <m:dPr>
                        <m:ctrlPr>
                          <a:rPr lang="en-US" altLang="ko-KR" i="1">
                            <a:latin typeface="Cambria Math" panose="02040503050406030204" pitchFamily="18" charset="0"/>
                          </a:rPr>
                        </m:ctrlPr>
                      </m:dPr>
                      <m:e>
                        <m:r>
                          <a:rPr lang="en-US" altLang="ko-KR" i="1">
                            <a:latin typeface="Cambria Math" panose="02040503050406030204" pitchFamily="18" charset="0"/>
                          </a:rPr>
                          <m:t>0</m:t>
                        </m:r>
                      </m:e>
                    </m:d>
                    <m:r>
                      <a:rPr lang="en-US" altLang="ko-KR" i="1">
                        <a:latin typeface="Cambria Math" panose="02040503050406030204" pitchFamily="18" charset="0"/>
                      </a:rPr>
                      <m:t>+</m:t>
                    </m:r>
                    <m:r>
                      <a:rPr lang="en-US" altLang="ko-KR" i="1">
                        <a:latin typeface="Cambria Math" panose="02040503050406030204" pitchFamily="18" charset="0"/>
                      </a:rPr>
                      <m:t>𝑥</m:t>
                    </m:r>
                  </m:oMath>
                </a14:m>
                <a:endParaRPr lang="en-US" altLang="ko-KR" i="1" dirty="0">
                  <a:latin typeface="Cambria Math" panose="02040503050406030204" pitchFamily="18" charset="0"/>
                </a:endParaRPr>
              </a:p>
              <a:p>
                <a:pPr lvl="1"/>
                <a:r>
                  <a:rPr lang="en-US" altLang="ko-KR" b="0" dirty="0">
                    <a:solidFill>
                      <a:schemeClr val="tx1">
                        <a:lumMod val="65000"/>
                        <a:lumOff val="35000"/>
                      </a:schemeClr>
                    </a:solidFill>
                  </a:rPr>
                  <a:t>Also, </a:t>
                </a:r>
                <a14:m>
                  <m:oMath xmlns:m="http://schemas.openxmlformats.org/officeDocument/2006/math">
                    <m:r>
                      <a:rPr lang="en-US" altLang="ko-KR" b="0" i="1" smtClean="0">
                        <a:solidFill>
                          <a:schemeClr val="tx1">
                            <a:lumMod val="65000"/>
                            <a:lumOff val="35000"/>
                          </a:schemeClr>
                        </a:solidFill>
                        <a:latin typeface="Cambria Math" panose="02040503050406030204" pitchFamily="18" charset="0"/>
                      </a:rPr>
                      <m:t>𝑆</m:t>
                    </m:r>
                    <m:d>
                      <m:dPr>
                        <m:ctrlPr>
                          <a:rPr lang="en-US" altLang="ko-KR" b="0" i="1" smtClean="0">
                            <a:solidFill>
                              <a:schemeClr val="tx1">
                                <a:lumMod val="65000"/>
                                <a:lumOff val="35000"/>
                              </a:schemeClr>
                            </a:solidFill>
                            <a:latin typeface="Cambria Math" panose="02040503050406030204" pitchFamily="18" charset="0"/>
                          </a:rPr>
                        </m:ctrlPr>
                      </m:dPr>
                      <m:e>
                        <m:r>
                          <a:rPr lang="en-US" altLang="ko-KR" b="0" i="1" smtClean="0">
                            <a:solidFill>
                              <a:schemeClr val="tx1">
                                <a:lumMod val="65000"/>
                                <a:lumOff val="35000"/>
                              </a:schemeClr>
                            </a:solidFill>
                            <a:latin typeface="Cambria Math" panose="02040503050406030204" pitchFamily="18" charset="0"/>
                          </a:rPr>
                          <m:t>0</m:t>
                        </m:r>
                      </m:e>
                    </m:d>
                    <m:r>
                      <a:rPr lang="en-US" altLang="ko-KR" b="0" i="1" smtClean="0">
                        <a:solidFill>
                          <a:schemeClr val="tx1">
                            <a:lumMod val="65000"/>
                            <a:lumOff val="35000"/>
                          </a:schemeClr>
                        </a:solidFill>
                        <a:latin typeface="Cambria Math" panose="02040503050406030204" pitchFamily="18" charset="0"/>
                      </a:rPr>
                      <m:t>=0 → </m:t>
                    </m:r>
                    <m:r>
                      <a:rPr lang="en-US" altLang="ko-KR" b="0" i="1" smtClean="0">
                        <a:solidFill>
                          <a:schemeClr val="tx1">
                            <a:lumMod val="65000"/>
                            <a:lumOff val="35000"/>
                          </a:schemeClr>
                        </a:solidFill>
                        <a:latin typeface="Cambria Math" panose="02040503050406030204" pitchFamily="18" charset="0"/>
                      </a:rPr>
                      <m:t>𝑆</m:t>
                    </m:r>
                    <m:d>
                      <m:dPr>
                        <m:ctrlPr>
                          <a:rPr lang="en-US" altLang="ko-KR" b="0" i="1" smtClean="0">
                            <a:solidFill>
                              <a:schemeClr val="tx1">
                                <a:lumMod val="65000"/>
                                <a:lumOff val="35000"/>
                              </a:schemeClr>
                            </a:solidFill>
                            <a:latin typeface="Cambria Math" panose="02040503050406030204" pitchFamily="18" charset="0"/>
                          </a:rPr>
                        </m:ctrlPr>
                      </m:dPr>
                      <m:e>
                        <m:r>
                          <a:rPr lang="en-US" altLang="ko-KR" b="0" i="1" smtClean="0">
                            <a:solidFill>
                              <a:schemeClr val="tx1">
                                <a:lumMod val="65000"/>
                                <a:lumOff val="35000"/>
                              </a:schemeClr>
                            </a:solidFill>
                            <a:latin typeface="Cambria Math" panose="02040503050406030204" pitchFamily="18" charset="0"/>
                          </a:rPr>
                          <m:t>𝑝</m:t>
                        </m:r>
                      </m:e>
                    </m:d>
                    <m:r>
                      <a:rPr lang="en-US" altLang="ko-KR" b="0" i="1" smtClean="0">
                        <a:solidFill>
                          <a:schemeClr val="tx1">
                            <a:lumMod val="65000"/>
                            <a:lumOff val="35000"/>
                          </a:schemeClr>
                        </a:solidFill>
                        <a:latin typeface="Cambria Math" panose="02040503050406030204" pitchFamily="18" charset="0"/>
                      </a:rPr>
                      <m:t>≤</m:t>
                    </m:r>
                    <m:r>
                      <a:rPr lang="en-US" altLang="ko-KR" b="0" i="1" smtClean="0">
                        <a:solidFill>
                          <a:schemeClr val="tx1">
                            <a:lumMod val="65000"/>
                            <a:lumOff val="35000"/>
                          </a:schemeClr>
                        </a:solidFill>
                        <a:latin typeface="Cambria Math" panose="02040503050406030204" pitchFamily="18" charset="0"/>
                      </a:rPr>
                      <m:t>𝑥</m:t>
                    </m:r>
                  </m:oMath>
                </a14:m>
                <a:endParaRPr lang="en-US" altLang="ko-KR" dirty="0">
                  <a:solidFill>
                    <a:schemeClr val="tx1">
                      <a:lumMod val="65000"/>
                      <a:lumOff val="35000"/>
                    </a:schemeClr>
                  </a:solidFill>
                </a:endParaRPr>
              </a:p>
              <a:p>
                <a:pPr lvl="1"/>
                <a:r>
                  <a:rPr lang="en-US" altLang="ko-KR" dirty="0"/>
                  <a:t>In the case of</a:t>
                </a:r>
                <a:r>
                  <a:rPr lang="en-US" altLang="ko-KR" dirty="0">
                    <a:solidFill>
                      <a:schemeClr val="tx1">
                        <a:lumMod val="65000"/>
                        <a:lumOff val="35000"/>
                      </a:schemeClr>
                    </a:solidFill>
                  </a:rPr>
                  <a:t> </a:t>
                </a:r>
                <a14:m>
                  <m:oMath xmlns:m="http://schemas.openxmlformats.org/officeDocument/2006/math">
                    <m:r>
                      <a:rPr lang="en-US" altLang="ko-KR" b="0" i="1" smtClean="0">
                        <a:solidFill>
                          <a:schemeClr val="tx1">
                            <a:lumMod val="65000"/>
                            <a:lumOff val="35000"/>
                          </a:schemeClr>
                        </a:solidFill>
                        <a:latin typeface="Cambria Math" panose="02040503050406030204" pitchFamily="18" charset="0"/>
                      </a:rPr>
                      <m:t>𝑥</m:t>
                    </m:r>
                    <m:r>
                      <a:rPr lang="en-US" altLang="ko-KR" b="0" i="1" smtClean="0">
                        <a:solidFill>
                          <a:schemeClr val="tx1">
                            <a:lumMod val="65000"/>
                            <a:lumOff val="35000"/>
                          </a:schemeClr>
                        </a:solidFill>
                        <a:latin typeface="Cambria Math" panose="02040503050406030204" pitchFamily="18" charset="0"/>
                      </a:rPr>
                      <m:t>=</m:t>
                    </m:r>
                    <m:r>
                      <a:rPr lang="en-US" altLang="ko-KR" b="0" i="1" smtClean="0">
                        <a:solidFill>
                          <a:schemeClr val="tx1">
                            <a:lumMod val="65000"/>
                            <a:lumOff val="35000"/>
                          </a:schemeClr>
                        </a:solidFill>
                        <a:latin typeface="Cambria Math" panose="02040503050406030204" pitchFamily="18" charset="0"/>
                      </a:rPr>
                      <m:t>𝑆</m:t>
                    </m:r>
                    <m:r>
                      <a:rPr lang="en-US" altLang="ko-KR" b="0" i="1" smtClean="0">
                        <a:solidFill>
                          <a:schemeClr val="tx1">
                            <a:lumMod val="65000"/>
                            <a:lumOff val="35000"/>
                          </a:schemeClr>
                        </a:solidFill>
                        <a:latin typeface="Cambria Math" panose="02040503050406030204" pitchFamily="18" charset="0"/>
                      </a:rPr>
                      <m:t>(</m:t>
                    </m:r>
                    <m:r>
                      <a:rPr lang="en-US" altLang="ko-KR" b="0" i="1" smtClean="0">
                        <a:solidFill>
                          <a:schemeClr val="tx1">
                            <a:lumMod val="65000"/>
                            <a:lumOff val="35000"/>
                          </a:schemeClr>
                        </a:solidFill>
                        <a:latin typeface="Cambria Math" panose="02040503050406030204" pitchFamily="18" charset="0"/>
                      </a:rPr>
                      <m:t>𝑃</m:t>
                    </m:r>
                    <m:r>
                      <a:rPr lang="en-US" altLang="ko-KR" b="0" i="1" smtClean="0">
                        <a:solidFill>
                          <a:schemeClr val="tx1">
                            <a:lumMod val="65000"/>
                            <a:lumOff val="35000"/>
                          </a:schemeClr>
                        </a:solidFill>
                        <a:latin typeface="Cambria Math" panose="02040503050406030204" pitchFamily="18" charset="0"/>
                      </a:rPr>
                      <m:t>)</m:t>
                    </m:r>
                  </m:oMath>
                </a14:m>
                <a:r>
                  <a:rPr lang="en-US" altLang="ko-KR" dirty="0">
                    <a:solidFill>
                      <a:schemeClr val="tx1">
                        <a:lumMod val="65000"/>
                        <a:lumOff val="35000"/>
                      </a:schemeClr>
                    </a:solidFill>
                  </a:rPr>
                  <a:t>, </a:t>
                </a:r>
                <a:br>
                  <a:rPr lang="en-US" altLang="ko-KR" dirty="0">
                    <a:solidFill>
                      <a:schemeClr val="tx1">
                        <a:lumMod val="65000"/>
                        <a:lumOff val="35000"/>
                      </a:schemeClr>
                    </a:solidFill>
                  </a:rPr>
                </a:br>
                <a:r>
                  <a:rPr lang="en-US" altLang="ko-KR" dirty="0">
                    <a:solidFill>
                      <a:schemeClr val="accent1"/>
                    </a:solidFill>
                  </a:rPr>
                  <a:t>for the interval </a:t>
                </a:r>
                <a14:m>
                  <m:oMath xmlns:m="http://schemas.openxmlformats.org/officeDocument/2006/math">
                    <m:r>
                      <a:rPr lang="en-US" altLang="ko-KR" i="1">
                        <a:solidFill>
                          <a:schemeClr val="accent1"/>
                        </a:solidFill>
                        <a:latin typeface="Cambria Math" panose="02040503050406030204" pitchFamily="18" charset="0"/>
                        <a:ea typeface="Cambria Math" panose="02040503050406030204" pitchFamily="18" charset="0"/>
                      </a:rPr>
                      <m:t>∀</m:t>
                    </m:r>
                    <m:r>
                      <a:rPr lang="en-US" altLang="ko-KR" i="1">
                        <a:solidFill>
                          <a:schemeClr val="accent1"/>
                        </a:solidFill>
                        <a:latin typeface="Cambria Math" panose="02040503050406030204" pitchFamily="18" charset="0"/>
                      </a:rPr>
                      <m:t>𝑝</m:t>
                    </m:r>
                    <m:r>
                      <a:rPr lang="en-US" altLang="ko-KR" i="1">
                        <a:solidFill>
                          <a:schemeClr val="accent1"/>
                        </a:solidFill>
                        <a:latin typeface="Cambria Math" panose="02040503050406030204" pitchFamily="18" charset="0"/>
                        <a:ea typeface="Cambria Math" panose="02040503050406030204" pitchFamily="18" charset="0"/>
                      </a:rPr>
                      <m:t>∈</m:t>
                    </m:r>
                    <m:d>
                      <m:dPr>
                        <m:begChr m:val="["/>
                        <m:endChr m:val="]"/>
                        <m:ctrlPr>
                          <a:rPr lang="en-US" altLang="ko-KR" i="1">
                            <a:solidFill>
                              <a:schemeClr val="accent1"/>
                            </a:solidFill>
                            <a:latin typeface="Cambria Math" panose="02040503050406030204" pitchFamily="18" charset="0"/>
                            <a:ea typeface="Cambria Math" panose="02040503050406030204" pitchFamily="18" charset="0"/>
                          </a:rPr>
                        </m:ctrlPr>
                      </m:dPr>
                      <m:e>
                        <m:r>
                          <a:rPr lang="en-US" altLang="ko-KR" i="1">
                            <a:solidFill>
                              <a:schemeClr val="accent1"/>
                            </a:solidFill>
                            <a:latin typeface="Cambria Math" panose="02040503050406030204" pitchFamily="18" charset="0"/>
                            <a:ea typeface="Cambria Math" panose="02040503050406030204" pitchFamily="18" charset="0"/>
                          </a:rPr>
                          <m:t>0, </m:t>
                        </m:r>
                        <m:r>
                          <a:rPr lang="en-US" altLang="ko-KR" b="0" i="1" smtClean="0">
                            <a:solidFill>
                              <a:schemeClr val="accent1"/>
                            </a:solidFill>
                            <a:latin typeface="Cambria Math" panose="02040503050406030204" pitchFamily="18" charset="0"/>
                            <a:ea typeface="Cambria Math" panose="02040503050406030204" pitchFamily="18" charset="0"/>
                          </a:rPr>
                          <m:t>𝑆</m:t>
                        </m:r>
                        <m:d>
                          <m:dPr>
                            <m:ctrlPr>
                              <a:rPr lang="en-US" altLang="ko-KR" b="0" i="1" smtClean="0">
                                <a:solidFill>
                                  <a:schemeClr val="accent1"/>
                                </a:solidFill>
                                <a:latin typeface="Cambria Math" panose="02040503050406030204" pitchFamily="18" charset="0"/>
                                <a:ea typeface="Cambria Math" panose="02040503050406030204" pitchFamily="18" charset="0"/>
                              </a:rPr>
                            </m:ctrlPr>
                          </m:dPr>
                          <m:e>
                            <m:r>
                              <a:rPr lang="en-US" altLang="ko-KR" b="0" i="1" smtClean="0">
                                <a:solidFill>
                                  <a:schemeClr val="accent1"/>
                                </a:solidFill>
                                <a:latin typeface="Cambria Math" panose="02040503050406030204" pitchFamily="18" charset="0"/>
                                <a:ea typeface="Cambria Math" panose="02040503050406030204" pitchFamily="18" charset="0"/>
                              </a:rPr>
                              <m:t>𝑃</m:t>
                            </m:r>
                          </m:e>
                        </m:d>
                      </m:e>
                    </m:d>
                    <m:r>
                      <a:rPr lang="en-US" altLang="ko-KR" b="0" i="0" smtClean="0">
                        <a:solidFill>
                          <a:schemeClr val="accent1"/>
                        </a:solidFill>
                        <a:latin typeface="Cambria Math" panose="02040503050406030204" pitchFamily="18" charset="0"/>
                        <a:ea typeface="Cambria Math" panose="02040503050406030204" pitchFamily="18" charset="0"/>
                      </a:rPr>
                      <m:t>,   </m:t>
                    </m:r>
                    <m:r>
                      <a:rPr lang="en-US" altLang="ko-KR" b="0" i="1" smtClean="0">
                        <a:solidFill>
                          <a:schemeClr val="accent1"/>
                        </a:solidFill>
                        <a:latin typeface="Cambria Math" panose="02040503050406030204" pitchFamily="18" charset="0"/>
                        <a:ea typeface="Cambria Math" panose="02040503050406030204" pitchFamily="18" charset="0"/>
                      </a:rPr>
                      <m:t>𝑆</m:t>
                    </m:r>
                    <m:d>
                      <m:dPr>
                        <m:ctrlPr>
                          <a:rPr lang="en-US" altLang="ko-KR" b="0" i="1" smtClean="0">
                            <a:solidFill>
                              <a:schemeClr val="accent1"/>
                            </a:solidFill>
                            <a:latin typeface="Cambria Math" panose="02040503050406030204" pitchFamily="18" charset="0"/>
                            <a:ea typeface="Cambria Math" panose="02040503050406030204" pitchFamily="18" charset="0"/>
                          </a:rPr>
                        </m:ctrlPr>
                      </m:dPr>
                      <m:e>
                        <m:r>
                          <a:rPr lang="en-US" altLang="ko-KR" b="0" i="1" smtClean="0">
                            <a:solidFill>
                              <a:schemeClr val="accent1"/>
                            </a:solidFill>
                            <a:latin typeface="Cambria Math" panose="02040503050406030204" pitchFamily="18" charset="0"/>
                            <a:ea typeface="Cambria Math" panose="02040503050406030204" pitchFamily="18" charset="0"/>
                          </a:rPr>
                          <m:t>𝑝</m:t>
                        </m:r>
                      </m:e>
                    </m:d>
                    <m:r>
                      <a:rPr lang="en-US" altLang="ko-KR" b="0" i="1" smtClean="0">
                        <a:solidFill>
                          <a:schemeClr val="accent1"/>
                        </a:solidFill>
                        <a:latin typeface="Cambria Math" panose="02040503050406030204" pitchFamily="18" charset="0"/>
                        <a:ea typeface="Cambria Math" panose="02040503050406030204" pitchFamily="18" charset="0"/>
                      </a:rPr>
                      <m:t>≤</m:t>
                    </m:r>
                    <m:r>
                      <a:rPr lang="en-US" altLang="ko-KR" b="0" i="1" smtClean="0">
                        <a:solidFill>
                          <a:schemeClr val="accent1"/>
                        </a:solidFill>
                        <a:latin typeface="Cambria Math" panose="02040503050406030204" pitchFamily="18" charset="0"/>
                        <a:ea typeface="Cambria Math" panose="02040503050406030204" pitchFamily="18" charset="0"/>
                      </a:rPr>
                      <m:t>𝑆</m:t>
                    </m:r>
                    <m:r>
                      <a:rPr lang="en-US" altLang="ko-KR" b="0" i="1" smtClean="0">
                        <a:solidFill>
                          <a:schemeClr val="accent1"/>
                        </a:solidFill>
                        <a:latin typeface="Cambria Math" panose="02040503050406030204" pitchFamily="18" charset="0"/>
                        <a:ea typeface="Cambria Math" panose="02040503050406030204" pitchFamily="18" charset="0"/>
                      </a:rPr>
                      <m:t>(</m:t>
                    </m:r>
                    <m:r>
                      <a:rPr lang="en-US" altLang="ko-KR" b="0" i="1" smtClean="0">
                        <a:solidFill>
                          <a:schemeClr val="accent1"/>
                        </a:solidFill>
                        <a:latin typeface="Cambria Math" panose="02040503050406030204" pitchFamily="18" charset="0"/>
                        <a:ea typeface="Cambria Math" panose="02040503050406030204" pitchFamily="18" charset="0"/>
                      </a:rPr>
                      <m:t>𝑃</m:t>
                    </m:r>
                    <m:r>
                      <a:rPr lang="en-US" altLang="ko-KR" b="0" i="1" smtClean="0">
                        <a:solidFill>
                          <a:schemeClr val="accent1"/>
                        </a:solidFill>
                        <a:latin typeface="Cambria Math" panose="02040503050406030204" pitchFamily="18" charset="0"/>
                        <a:ea typeface="Cambria Math" panose="02040503050406030204" pitchFamily="18" charset="0"/>
                      </a:rPr>
                      <m:t>)</m:t>
                    </m:r>
                  </m:oMath>
                </a14:m>
                <a:r>
                  <a:rPr lang="en-US" altLang="ko-KR" i="1" dirty="0">
                    <a:solidFill>
                      <a:schemeClr val="accent1"/>
                    </a:solidFill>
                  </a:rPr>
                  <a:t> </a:t>
                </a:r>
                <a:endParaRPr lang="en-US" altLang="ko-KR" i="1" dirty="0">
                  <a:solidFill>
                    <a:schemeClr val="tx1">
                      <a:lumMod val="65000"/>
                      <a:lumOff val="35000"/>
                    </a:schemeClr>
                  </a:solidFill>
                </a:endParaRPr>
              </a:p>
              <a:p>
                <a:pPr lvl="1"/>
                <a:r>
                  <a:rPr lang="en-US" altLang="ko-KR" dirty="0">
                    <a:solidFill>
                      <a:schemeClr val="bg1"/>
                    </a:solidFill>
                  </a:rPr>
                  <a:t>Thus we don’t have to care about </a:t>
                </a:r>
                <a14:m>
                  <m:oMath xmlns:m="http://schemas.openxmlformats.org/officeDocument/2006/math">
                    <m:r>
                      <a:rPr lang="en-US" altLang="ko-KR" b="0" i="0" smtClean="0">
                        <a:solidFill>
                          <a:schemeClr val="bg1"/>
                        </a:solidFill>
                        <a:latin typeface="Cambria Math" panose="02040503050406030204" pitchFamily="18" charset="0"/>
                        <a:ea typeface="Cambria Math" panose="02040503050406030204" pitchFamily="18" charset="0"/>
                      </a:rPr>
                      <m:t>[</m:t>
                    </m:r>
                    <m:r>
                      <a:rPr lang="en-US" altLang="ko-KR" i="1">
                        <a:solidFill>
                          <a:schemeClr val="bg1"/>
                        </a:solidFill>
                        <a:latin typeface="Cambria Math" panose="02040503050406030204" pitchFamily="18" charset="0"/>
                        <a:ea typeface="Cambria Math" panose="02040503050406030204" pitchFamily="18" charset="0"/>
                      </a:rPr>
                      <m:t>0, </m:t>
                    </m:r>
                    <m:r>
                      <a:rPr lang="en-US" altLang="ko-KR" i="1">
                        <a:solidFill>
                          <a:schemeClr val="bg1"/>
                        </a:solidFill>
                        <a:latin typeface="Cambria Math" panose="02040503050406030204" pitchFamily="18" charset="0"/>
                        <a:ea typeface="Cambria Math" panose="02040503050406030204" pitchFamily="18" charset="0"/>
                      </a:rPr>
                      <m:t>𝑆</m:t>
                    </m:r>
                    <m:d>
                      <m:dPr>
                        <m:ctrlPr>
                          <a:rPr lang="en-US" altLang="ko-KR" i="1">
                            <a:solidFill>
                              <a:schemeClr val="bg1"/>
                            </a:solidFill>
                            <a:latin typeface="Cambria Math" panose="02040503050406030204" pitchFamily="18" charset="0"/>
                            <a:ea typeface="Cambria Math" panose="02040503050406030204" pitchFamily="18" charset="0"/>
                          </a:rPr>
                        </m:ctrlPr>
                      </m:dPr>
                      <m:e>
                        <m:r>
                          <a:rPr lang="en-US" altLang="ko-KR" i="1">
                            <a:solidFill>
                              <a:schemeClr val="bg1"/>
                            </a:solidFill>
                            <a:latin typeface="Cambria Math" panose="02040503050406030204" pitchFamily="18" charset="0"/>
                            <a:ea typeface="Cambria Math" panose="02040503050406030204" pitchFamily="18" charset="0"/>
                          </a:rPr>
                          <m:t>𝑃</m:t>
                        </m:r>
                      </m:e>
                    </m:d>
                    <m:r>
                      <a:rPr lang="en-US" altLang="ko-KR" b="0" i="1" smtClean="0">
                        <a:solidFill>
                          <a:schemeClr val="bg1"/>
                        </a:solidFill>
                        <a:latin typeface="Cambria Math" panose="02040503050406030204" pitchFamily="18" charset="0"/>
                        <a:ea typeface="Cambria Math" panose="02040503050406030204" pitchFamily="18" charset="0"/>
                      </a:rPr>
                      <m:t>]</m:t>
                    </m:r>
                  </m:oMath>
                </a14:m>
                <a:br>
                  <a:rPr lang="en-US" altLang="ko-KR" dirty="0">
                    <a:solidFill>
                      <a:schemeClr val="bg1"/>
                    </a:solidFill>
                  </a:rPr>
                </a:br>
                <a:r>
                  <a:rPr lang="en-US" altLang="ko-KR" dirty="0">
                    <a:solidFill>
                      <a:schemeClr val="bg1"/>
                    </a:solidFill>
                  </a:rPr>
                  <a:t>Reduced search interval is </a:t>
                </a:r>
                <a14:m>
                  <m:oMath xmlns:m="http://schemas.openxmlformats.org/officeDocument/2006/math">
                    <m:r>
                      <a:rPr lang="en-US" altLang="ko-KR" dirty="0">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𝑆</m:t>
                    </m:r>
                    <m:d>
                      <m:dPr>
                        <m:ctrlPr>
                          <a:rPr lang="en-US" altLang="ko-KR" b="0" i="1" smtClean="0">
                            <a:solidFill>
                              <a:schemeClr val="bg1"/>
                            </a:solidFill>
                            <a:latin typeface="Cambria Math" panose="02040503050406030204" pitchFamily="18" charset="0"/>
                            <a:ea typeface="Cambria Math" panose="02040503050406030204" pitchFamily="18" charset="0"/>
                          </a:rPr>
                        </m:ctrlPr>
                      </m:dPr>
                      <m:e>
                        <m:r>
                          <a:rPr lang="en-US" altLang="ko-KR" b="0" i="1" smtClean="0">
                            <a:solidFill>
                              <a:schemeClr val="bg1"/>
                            </a:solidFill>
                            <a:latin typeface="Cambria Math" panose="02040503050406030204" pitchFamily="18" charset="0"/>
                            <a:ea typeface="Cambria Math" panose="02040503050406030204" pitchFamily="18" charset="0"/>
                          </a:rPr>
                          <m:t>𝑃</m:t>
                        </m:r>
                      </m:e>
                    </m:d>
                    <m:r>
                      <a:rPr lang="en-US" altLang="ko-KR" b="0" i="1" smtClean="0">
                        <a:solidFill>
                          <a:schemeClr val="bg1"/>
                        </a:solidFill>
                        <a:latin typeface="Cambria Math" panose="02040503050406030204" pitchFamily="18" charset="0"/>
                        <a:ea typeface="Cambria Math" panose="02040503050406030204" pitchFamily="18" charset="0"/>
                      </a:rPr>
                      <m:t>+1</m:t>
                    </m:r>
                    <m:r>
                      <a:rPr lang="en-US" altLang="ko-KR" i="1">
                        <a:solidFill>
                          <a:schemeClr val="bg1"/>
                        </a:solidFill>
                        <a:latin typeface="Cambria Math" panose="02040503050406030204" pitchFamily="18" charset="0"/>
                        <a:ea typeface="Cambria Math" panose="02040503050406030204" pitchFamily="18" charset="0"/>
                      </a:rPr>
                      <m:t>,</m:t>
                    </m:r>
                    <m:r>
                      <a:rPr lang="en-US" altLang="ko-KR" b="0" i="1" smtClean="0">
                        <a:solidFill>
                          <a:schemeClr val="bg1"/>
                        </a:solidFill>
                        <a:latin typeface="Cambria Math" panose="02040503050406030204" pitchFamily="18" charset="0"/>
                        <a:ea typeface="Cambria Math" panose="02040503050406030204" pitchFamily="18" charset="0"/>
                      </a:rPr>
                      <m:t>  </m:t>
                    </m:r>
                    <m:r>
                      <a:rPr lang="en-US" altLang="ko-KR" b="0" i="1" smtClean="0">
                        <a:solidFill>
                          <a:schemeClr val="bg1"/>
                        </a:solidFill>
                        <a:latin typeface="Cambria Math" panose="02040503050406030204" pitchFamily="18" charset="0"/>
                        <a:ea typeface="Cambria Math" panose="02040503050406030204" pitchFamily="18" charset="0"/>
                      </a:rPr>
                      <m:t>𝑃</m:t>
                    </m:r>
                    <m:r>
                      <a:rPr lang="en-US" altLang="ko-KR" i="1">
                        <a:solidFill>
                          <a:schemeClr val="bg1"/>
                        </a:solidFill>
                        <a:latin typeface="Cambria Math" panose="02040503050406030204" pitchFamily="18" charset="0"/>
                        <a:ea typeface="Cambria Math" panose="02040503050406030204" pitchFamily="18" charset="0"/>
                      </a:rPr>
                      <m:t>]</m:t>
                    </m:r>
                  </m:oMath>
                </a14:m>
                <a:br>
                  <a:rPr lang="en-US" altLang="ko-KR" dirty="0">
                    <a:solidFill>
                      <a:schemeClr val="bg1"/>
                    </a:solidFill>
                  </a:rPr>
                </a:br>
                <a:endParaRPr lang="ko-KR" altLang="en-US" dirty="0">
                  <a:solidFill>
                    <a:schemeClr val="bg1"/>
                  </a:solidFill>
                </a:endParaRPr>
              </a:p>
            </p:txBody>
          </p:sp>
        </mc:Choice>
        <mc:Fallback xmlns="">
          <p:sp>
            <p:nvSpPr>
              <p:cNvPr id="3" name="내용 개체 틀 2">
                <a:extLst>
                  <a:ext uri="{FF2B5EF4-FFF2-40B4-BE49-F238E27FC236}">
                    <a16:creationId xmlns:a16="http://schemas.microsoft.com/office/drawing/2014/main" id="{69A1A2F8-DF99-4D9A-9921-E647EF128AED}"/>
                  </a:ext>
                </a:extLst>
              </p:cNvPr>
              <p:cNvSpPr>
                <a:spLocks noGrp="1" noRot="1" noChangeAspect="1" noMove="1" noResize="1" noEditPoints="1" noAdjustHandles="1" noChangeArrowheads="1" noChangeShapeType="1" noTextEdit="1"/>
              </p:cNvSpPr>
              <p:nvPr>
                <p:ph idx="1"/>
              </p:nvPr>
            </p:nvSpPr>
            <p:spPr>
              <a:xfrm>
                <a:off x="618226" y="1331176"/>
                <a:ext cx="7548894" cy="5081885"/>
              </a:xfrm>
              <a:blipFill>
                <a:blip r:embed="rId3"/>
                <a:stretch>
                  <a:fillRect l="-1372" t="-1199"/>
                </a:stretch>
              </a:blipFill>
            </p:spPr>
            <p:txBody>
              <a:bodyPr/>
              <a:lstStyle/>
              <a:p>
                <a:r>
                  <a:rPr lang="ko-KR" altLang="en-US">
                    <a:noFill/>
                  </a:rPr>
                  <a:t> </a:t>
                </a:r>
              </a:p>
            </p:txBody>
          </p:sp>
        </mc:Fallback>
      </mc:AlternateContent>
      <p:pic>
        <p:nvPicPr>
          <p:cNvPr id="1028" name="Picture 4" descr="Hadoop Superlinear Scalability - ACM Queue">
            <a:extLst>
              <a:ext uri="{FF2B5EF4-FFF2-40B4-BE49-F238E27FC236}">
                <a16:creationId xmlns:a16="http://schemas.microsoft.com/office/drawing/2014/main" id="{BBBAB079-7CA4-4018-A7D1-264D6E58A4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86" t="21854" r="18957" b="2428"/>
          <a:stretch/>
        </p:blipFill>
        <p:spPr bwMode="auto">
          <a:xfrm>
            <a:off x="8507332" y="766121"/>
            <a:ext cx="3066442" cy="2110154"/>
          </a:xfrm>
          <a:prstGeom prst="rect">
            <a:avLst/>
          </a:prstGeom>
          <a:noFill/>
          <a:extLst>
            <a:ext uri="{909E8E84-426E-40DD-AFC4-6F175D3DCCD1}">
              <a14:hiddenFill xmlns:a14="http://schemas.microsoft.com/office/drawing/2010/main">
                <a:solidFill>
                  <a:srgbClr val="FFFFFF"/>
                </a:solidFill>
              </a14:hiddenFill>
            </a:ext>
          </a:extLst>
        </p:spPr>
      </p:pic>
      <p:pic>
        <p:nvPicPr>
          <p:cNvPr id="6" name="그림 5">
            <a:extLst>
              <a:ext uri="{FF2B5EF4-FFF2-40B4-BE49-F238E27FC236}">
                <a16:creationId xmlns:a16="http://schemas.microsoft.com/office/drawing/2014/main" id="{60AB25D6-09BC-48CF-8B1C-133ABD3E2AED}"/>
              </a:ext>
            </a:extLst>
          </p:cNvPr>
          <p:cNvPicPr>
            <a:picLocks noChangeAspect="1"/>
          </p:cNvPicPr>
          <p:nvPr/>
        </p:nvPicPr>
        <p:blipFill>
          <a:blip r:embed="rId5"/>
          <a:stretch>
            <a:fillRect/>
          </a:stretch>
        </p:blipFill>
        <p:spPr>
          <a:xfrm>
            <a:off x="8167120" y="3348283"/>
            <a:ext cx="3429000" cy="3048000"/>
          </a:xfrm>
          <a:prstGeom prst="rect">
            <a:avLst/>
          </a:prstGeom>
        </p:spPr>
      </p:pic>
    </p:spTree>
    <p:extLst>
      <p:ext uri="{BB962C8B-B14F-4D97-AF65-F5344CB8AC3E}">
        <p14:creationId xmlns:p14="http://schemas.microsoft.com/office/powerpoint/2010/main" val="3520326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3A1068-2CD0-4B1E-AD96-258785A8FC6D}"/>
              </a:ext>
            </a:extLst>
          </p:cNvPr>
          <p:cNvSpPr>
            <a:spLocks noGrp="1"/>
          </p:cNvSpPr>
          <p:nvPr>
            <p:ph type="title"/>
          </p:nvPr>
        </p:nvSpPr>
        <p:spPr/>
        <p:txBody>
          <a:bodyPr/>
          <a:lstStyle/>
          <a:p>
            <a:r>
              <a:rPr lang="en-US" altLang="ko-KR" dirty="0"/>
              <a:t>Basic Self-Tuning Algorithm (2)</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69A1A2F8-DF99-4D9A-9921-E647EF128AED}"/>
                  </a:ext>
                </a:extLst>
              </p:cNvPr>
              <p:cNvSpPr>
                <a:spLocks noGrp="1"/>
              </p:cNvSpPr>
              <p:nvPr>
                <p:ph idx="1"/>
              </p:nvPr>
            </p:nvSpPr>
            <p:spPr>
              <a:xfrm>
                <a:off x="618226" y="1331176"/>
                <a:ext cx="7548894" cy="5081885"/>
              </a:xfrm>
            </p:spPr>
            <p:txBody>
              <a:bodyPr>
                <a:normAutofit/>
              </a:bodyPr>
              <a:lstStyle/>
              <a:p>
                <a:r>
                  <a:rPr lang="en-US" altLang="ko-KR" dirty="0"/>
                  <a:t>Reducing search interval</a:t>
                </a:r>
              </a:p>
              <a:p>
                <a:pPr lvl="1"/>
                <a:r>
                  <a:rPr lang="en-US" altLang="ko-KR" dirty="0"/>
                  <a:t>S(p) can never be super-linear, always </a:t>
                </a:r>
                <a14:m>
                  <m:oMath xmlns:m="http://schemas.openxmlformats.org/officeDocument/2006/math">
                    <m:r>
                      <a:rPr lang="en-US" altLang="ko-KR" b="0" i="1" smtClean="0">
                        <a:latin typeface="Cambria Math" panose="02040503050406030204" pitchFamily="18" charset="0"/>
                      </a:rPr>
                      <m:t>𝑆</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𝑝</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𝑝</m:t>
                    </m:r>
                  </m:oMath>
                </a14:m>
                <a:endParaRPr lang="en-US" altLang="ko-KR" dirty="0"/>
              </a:p>
              <a:p>
                <a:pPr lvl="1"/>
                <a:r>
                  <a:rPr lang="en-US" altLang="ko-KR" dirty="0"/>
                  <a:t>If a function</a:t>
                </a:r>
                <a:r>
                  <a:rPr lang="en-US" altLang="ko-KR" i="1" dirty="0"/>
                  <a:t> </a:t>
                </a:r>
                <a14:m>
                  <m:oMath xmlns:m="http://schemas.openxmlformats.org/officeDocument/2006/math">
                    <m:r>
                      <a:rPr lang="en-US" altLang="ko-KR" b="0" i="1" smtClean="0">
                        <a:latin typeface="Cambria Math" panose="02040503050406030204" pitchFamily="18" charset="0"/>
                      </a:rPr>
                      <m:t>𝐹</m:t>
                    </m:r>
                  </m:oMath>
                </a14:m>
                <a:r>
                  <a:rPr lang="en-US" altLang="ko-KR" dirty="0"/>
                  <a:t> linearly increases in </a:t>
                </a:r>
                <a14:m>
                  <m:oMath xmlns:m="http://schemas.openxmlformats.org/officeDocument/2006/math">
                    <m:r>
                      <a:rPr lang="en-US" altLang="ko-KR" i="1">
                        <a:latin typeface="Cambria Math" panose="02040503050406030204" pitchFamily="18" charset="0"/>
                        <a:ea typeface="Cambria Math" panose="02040503050406030204" pitchFamily="18" charset="0"/>
                      </a:rPr>
                      <m:t>[0, </m:t>
                    </m:r>
                    <m:r>
                      <a:rPr lang="en-US" altLang="ko-KR" i="1">
                        <a:latin typeface="Cambria Math" panose="02040503050406030204" pitchFamily="18" charset="0"/>
                        <a:ea typeface="Cambria Math" panose="02040503050406030204" pitchFamily="18" charset="0"/>
                      </a:rPr>
                      <m:t>𝑥</m:t>
                    </m:r>
                    <m:r>
                      <a:rPr lang="en-US" altLang="ko-KR">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r>
                      <a:rPr lang="en-US" altLang="ko-KR" b="0" i="1" smtClean="0">
                        <a:latin typeface="Cambria Math" panose="02040503050406030204" pitchFamily="18" charset="0"/>
                      </a:rPr>
                      <m:t>𝐹</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𝑥</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𝐹</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0</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𝑥</m:t>
                    </m:r>
                  </m:oMath>
                </a14:m>
                <a:endParaRPr lang="en-US" altLang="ko-KR" dirty="0"/>
              </a:p>
              <a:p>
                <a:pPr lvl="1"/>
                <a:r>
                  <a:rPr lang="en-US" altLang="ko-KR" dirty="0">
                    <a:solidFill>
                      <a:schemeClr val="tx1">
                        <a:lumMod val="65000"/>
                        <a:lumOff val="35000"/>
                      </a:schemeClr>
                    </a:solidFill>
                  </a:rPr>
                  <a:t>S is a non-</a:t>
                </a:r>
                <a:r>
                  <a:rPr lang="en-US" altLang="ko-KR" dirty="0" err="1">
                    <a:solidFill>
                      <a:schemeClr val="tx1">
                        <a:lumMod val="65000"/>
                        <a:lumOff val="35000"/>
                      </a:schemeClr>
                    </a:solidFill>
                  </a:rPr>
                  <a:t>superlinear</a:t>
                </a:r>
                <a:r>
                  <a:rPr lang="en-US" altLang="ko-KR" dirty="0">
                    <a:solidFill>
                      <a:schemeClr val="tx1">
                        <a:lumMod val="65000"/>
                        <a:lumOff val="35000"/>
                      </a:schemeClr>
                    </a:solidFill>
                  </a:rPr>
                  <a:t> function, so for </a:t>
                </a:r>
                <a14:m>
                  <m:oMath xmlns:m="http://schemas.openxmlformats.org/officeDocument/2006/math">
                    <m:r>
                      <a:rPr lang="en-US" altLang="ko-KR" i="1">
                        <a:latin typeface="Cambria Math" panose="02040503050406030204" pitchFamily="18" charset="0"/>
                        <a:ea typeface="Cambria Math" panose="02040503050406030204" pitchFamily="18" charset="0"/>
                      </a:rPr>
                      <m:t>∀</m:t>
                    </m:r>
                    <m:r>
                      <a:rPr lang="en-US" altLang="ko-KR" i="1">
                        <a:latin typeface="Cambria Math" panose="02040503050406030204" pitchFamily="18" charset="0"/>
                      </a:rPr>
                      <m:t>𝑝</m:t>
                    </m:r>
                    <m:r>
                      <a:rPr lang="en-US" altLang="ko-KR" i="1">
                        <a:latin typeface="Cambria Math" panose="02040503050406030204" pitchFamily="18" charset="0"/>
                        <a:ea typeface="Cambria Math" panose="02040503050406030204" pitchFamily="18" charset="0"/>
                      </a:rPr>
                      <m:t>∈</m:t>
                    </m:r>
                    <m:d>
                      <m:dPr>
                        <m:begChr m:val="["/>
                        <m:endChr m:val="]"/>
                        <m:ctrlPr>
                          <a:rPr lang="en-US" altLang="ko-KR"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0, </m:t>
                        </m:r>
                        <m:r>
                          <a:rPr lang="en-US" altLang="ko-KR" b="0" i="1" smtClean="0">
                            <a:latin typeface="Cambria Math" panose="02040503050406030204" pitchFamily="18" charset="0"/>
                            <a:ea typeface="Cambria Math" panose="02040503050406030204" pitchFamily="18" charset="0"/>
                          </a:rPr>
                          <m:t>𝑥</m:t>
                        </m:r>
                      </m:e>
                    </m:d>
                  </m:oMath>
                </a14:m>
                <a:br>
                  <a:rPr lang="en-US" altLang="ko-KR" dirty="0">
                    <a:solidFill>
                      <a:schemeClr val="tx1">
                        <a:lumMod val="65000"/>
                        <a:lumOff val="35000"/>
                      </a:schemeClr>
                    </a:solidFill>
                  </a:rPr>
                </a:br>
                <a:r>
                  <a:rPr lang="en-US" altLang="ko-KR" dirty="0">
                    <a:solidFill>
                      <a:schemeClr val="tx1">
                        <a:lumMod val="65000"/>
                        <a:lumOff val="35000"/>
                      </a:schemeClr>
                    </a:solidFill>
                  </a:rPr>
                  <a:t> </a:t>
                </a:r>
                <a14:m>
                  <m:oMath xmlns:m="http://schemas.openxmlformats.org/officeDocument/2006/math">
                    <m:r>
                      <a:rPr lang="en-US" altLang="ko-KR" b="0" i="1" smtClean="0">
                        <a:latin typeface="Cambria Math" panose="02040503050406030204" pitchFamily="18" charset="0"/>
                      </a:rPr>
                      <m:t>𝑆</m:t>
                    </m:r>
                    <m:d>
                      <m:dPr>
                        <m:ctrlPr>
                          <a:rPr lang="en-US" altLang="ko-KR" i="1">
                            <a:latin typeface="Cambria Math" panose="02040503050406030204" pitchFamily="18" charset="0"/>
                          </a:rPr>
                        </m:ctrlPr>
                      </m:dPr>
                      <m:e>
                        <m:r>
                          <a:rPr lang="en-US" altLang="ko-KR" b="0" i="1" smtClean="0">
                            <a:latin typeface="Cambria Math" panose="02040503050406030204" pitchFamily="18" charset="0"/>
                          </a:rPr>
                          <m:t>𝑝</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𝑆</m:t>
                    </m:r>
                    <m:d>
                      <m:dPr>
                        <m:ctrlPr>
                          <a:rPr lang="en-US" altLang="ko-KR" i="1">
                            <a:latin typeface="Cambria Math" panose="02040503050406030204" pitchFamily="18" charset="0"/>
                          </a:rPr>
                        </m:ctrlPr>
                      </m:dPr>
                      <m:e>
                        <m:r>
                          <a:rPr lang="en-US" altLang="ko-KR" i="1">
                            <a:latin typeface="Cambria Math" panose="02040503050406030204" pitchFamily="18" charset="0"/>
                          </a:rPr>
                          <m:t>0</m:t>
                        </m:r>
                      </m:e>
                    </m:d>
                    <m:r>
                      <a:rPr lang="en-US" altLang="ko-KR" i="1">
                        <a:latin typeface="Cambria Math" panose="02040503050406030204" pitchFamily="18" charset="0"/>
                      </a:rPr>
                      <m:t>+</m:t>
                    </m:r>
                    <m:r>
                      <a:rPr lang="en-US" altLang="ko-KR" i="1">
                        <a:latin typeface="Cambria Math" panose="02040503050406030204" pitchFamily="18" charset="0"/>
                      </a:rPr>
                      <m:t>𝑥</m:t>
                    </m:r>
                  </m:oMath>
                </a14:m>
                <a:endParaRPr lang="en-US" altLang="ko-KR" i="1" dirty="0">
                  <a:latin typeface="Cambria Math" panose="02040503050406030204" pitchFamily="18" charset="0"/>
                </a:endParaRPr>
              </a:p>
              <a:p>
                <a:pPr lvl="1"/>
                <a:r>
                  <a:rPr lang="en-US" altLang="ko-KR" b="0" dirty="0">
                    <a:solidFill>
                      <a:schemeClr val="tx1">
                        <a:lumMod val="65000"/>
                        <a:lumOff val="35000"/>
                      </a:schemeClr>
                    </a:solidFill>
                  </a:rPr>
                  <a:t>Also, </a:t>
                </a:r>
                <a14:m>
                  <m:oMath xmlns:m="http://schemas.openxmlformats.org/officeDocument/2006/math">
                    <m:r>
                      <a:rPr lang="en-US" altLang="ko-KR" b="0" i="1" smtClean="0">
                        <a:solidFill>
                          <a:schemeClr val="tx1">
                            <a:lumMod val="65000"/>
                            <a:lumOff val="35000"/>
                          </a:schemeClr>
                        </a:solidFill>
                        <a:latin typeface="Cambria Math" panose="02040503050406030204" pitchFamily="18" charset="0"/>
                      </a:rPr>
                      <m:t>𝑆</m:t>
                    </m:r>
                    <m:d>
                      <m:dPr>
                        <m:ctrlPr>
                          <a:rPr lang="en-US" altLang="ko-KR" b="0" i="1" smtClean="0">
                            <a:solidFill>
                              <a:schemeClr val="tx1">
                                <a:lumMod val="65000"/>
                                <a:lumOff val="35000"/>
                              </a:schemeClr>
                            </a:solidFill>
                            <a:latin typeface="Cambria Math" panose="02040503050406030204" pitchFamily="18" charset="0"/>
                          </a:rPr>
                        </m:ctrlPr>
                      </m:dPr>
                      <m:e>
                        <m:r>
                          <a:rPr lang="en-US" altLang="ko-KR" b="0" i="1" smtClean="0">
                            <a:solidFill>
                              <a:schemeClr val="tx1">
                                <a:lumMod val="65000"/>
                                <a:lumOff val="35000"/>
                              </a:schemeClr>
                            </a:solidFill>
                            <a:latin typeface="Cambria Math" panose="02040503050406030204" pitchFamily="18" charset="0"/>
                          </a:rPr>
                          <m:t>0</m:t>
                        </m:r>
                      </m:e>
                    </m:d>
                    <m:r>
                      <a:rPr lang="en-US" altLang="ko-KR" b="0" i="1" smtClean="0">
                        <a:solidFill>
                          <a:schemeClr val="tx1">
                            <a:lumMod val="65000"/>
                            <a:lumOff val="35000"/>
                          </a:schemeClr>
                        </a:solidFill>
                        <a:latin typeface="Cambria Math" panose="02040503050406030204" pitchFamily="18" charset="0"/>
                      </a:rPr>
                      <m:t>=0 → </m:t>
                    </m:r>
                    <m:r>
                      <a:rPr lang="en-US" altLang="ko-KR" b="0" i="1" smtClean="0">
                        <a:solidFill>
                          <a:schemeClr val="tx1">
                            <a:lumMod val="65000"/>
                            <a:lumOff val="35000"/>
                          </a:schemeClr>
                        </a:solidFill>
                        <a:latin typeface="Cambria Math" panose="02040503050406030204" pitchFamily="18" charset="0"/>
                      </a:rPr>
                      <m:t>𝑆</m:t>
                    </m:r>
                    <m:d>
                      <m:dPr>
                        <m:ctrlPr>
                          <a:rPr lang="en-US" altLang="ko-KR" b="0" i="1" smtClean="0">
                            <a:solidFill>
                              <a:schemeClr val="tx1">
                                <a:lumMod val="65000"/>
                                <a:lumOff val="35000"/>
                              </a:schemeClr>
                            </a:solidFill>
                            <a:latin typeface="Cambria Math" panose="02040503050406030204" pitchFamily="18" charset="0"/>
                          </a:rPr>
                        </m:ctrlPr>
                      </m:dPr>
                      <m:e>
                        <m:r>
                          <a:rPr lang="en-US" altLang="ko-KR" b="0" i="1" smtClean="0">
                            <a:solidFill>
                              <a:schemeClr val="tx1">
                                <a:lumMod val="65000"/>
                                <a:lumOff val="35000"/>
                              </a:schemeClr>
                            </a:solidFill>
                            <a:latin typeface="Cambria Math" panose="02040503050406030204" pitchFamily="18" charset="0"/>
                          </a:rPr>
                          <m:t>𝑝</m:t>
                        </m:r>
                      </m:e>
                    </m:d>
                    <m:r>
                      <a:rPr lang="en-US" altLang="ko-KR" b="0" i="1" smtClean="0">
                        <a:solidFill>
                          <a:schemeClr val="tx1">
                            <a:lumMod val="65000"/>
                            <a:lumOff val="35000"/>
                          </a:schemeClr>
                        </a:solidFill>
                        <a:latin typeface="Cambria Math" panose="02040503050406030204" pitchFamily="18" charset="0"/>
                      </a:rPr>
                      <m:t>≤</m:t>
                    </m:r>
                    <m:r>
                      <a:rPr lang="en-US" altLang="ko-KR" b="0" i="1" smtClean="0">
                        <a:solidFill>
                          <a:schemeClr val="tx1">
                            <a:lumMod val="65000"/>
                            <a:lumOff val="35000"/>
                          </a:schemeClr>
                        </a:solidFill>
                        <a:latin typeface="Cambria Math" panose="02040503050406030204" pitchFamily="18" charset="0"/>
                      </a:rPr>
                      <m:t>𝑥</m:t>
                    </m:r>
                  </m:oMath>
                </a14:m>
                <a:endParaRPr lang="en-US" altLang="ko-KR" dirty="0">
                  <a:solidFill>
                    <a:schemeClr val="tx1">
                      <a:lumMod val="65000"/>
                      <a:lumOff val="35000"/>
                    </a:schemeClr>
                  </a:solidFill>
                </a:endParaRPr>
              </a:p>
              <a:p>
                <a:pPr lvl="1"/>
                <a:r>
                  <a:rPr lang="en-US" altLang="ko-KR" dirty="0"/>
                  <a:t>In the case of</a:t>
                </a:r>
                <a:r>
                  <a:rPr lang="en-US" altLang="ko-KR" dirty="0">
                    <a:solidFill>
                      <a:schemeClr val="tx1">
                        <a:lumMod val="65000"/>
                        <a:lumOff val="35000"/>
                      </a:schemeClr>
                    </a:solidFill>
                  </a:rPr>
                  <a:t> </a:t>
                </a:r>
                <a14:m>
                  <m:oMath xmlns:m="http://schemas.openxmlformats.org/officeDocument/2006/math">
                    <m:r>
                      <a:rPr lang="en-US" altLang="ko-KR" b="0" i="1" smtClean="0">
                        <a:solidFill>
                          <a:schemeClr val="tx1">
                            <a:lumMod val="65000"/>
                            <a:lumOff val="35000"/>
                          </a:schemeClr>
                        </a:solidFill>
                        <a:latin typeface="Cambria Math" panose="02040503050406030204" pitchFamily="18" charset="0"/>
                      </a:rPr>
                      <m:t>𝑥</m:t>
                    </m:r>
                    <m:r>
                      <a:rPr lang="en-US" altLang="ko-KR" b="0" i="1" smtClean="0">
                        <a:solidFill>
                          <a:schemeClr val="tx1">
                            <a:lumMod val="65000"/>
                            <a:lumOff val="35000"/>
                          </a:schemeClr>
                        </a:solidFill>
                        <a:latin typeface="Cambria Math" panose="02040503050406030204" pitchFamily="18" charset="0"/>
                      </a:rPr>
                      <m:t>=</m:t>
                    </m:r>
                    <m:r>
                      <a:rPr lang="en-US" altLang="ko-KR" b="0" i="1" smtClean="0">
                        <a:solidFill>
                          <a:schemeClr val="tx1">
                            <a:lumMod val="65000"/>
                            <a:lumOff val="35000"/>
                          </a:schemeClr>
                        </a:solidFill>
                        <a:latin typeface="Cambria Math" panose="02040503050406030204" pitchFamily="18" charset="0"/>
                      </a:rPr>
                      <m:t>𝑆</m:t>
                    </m:r>
                    <m:r>
                      <a:rPr lang="en-US" altLang="ko-KR" b="0" i="1" smtClean="0">
                        <a:solidFill>
                          <a:schemeClr val="tx1">
                            <a:lumMod val="65000"/>
                            <a:lumOff val="35000"/>
                          </a:schemeClr>
                        </a:solidFill>
                        <a:latin typeface="Cambria Math" panose="02040503050406030204" pitchFamily="18" charset="0"/>
                      </a:rPr>
                      <m:t>(</m:t>
                    </m:r>
                    <m:r>
                      <a:rPr lang="en-US" altLang="ko-KR" b="0" i="1" smtClean="0">
                        <a:solidFill>
                          <a:schemeClr val="tx1">
                            <a:lumMod val="65000"/>
                            <a:lumOff val="35000"/>
                          </a:schemeClr>
                        </a:solidFill>
                        <a:latin typeface="Cambria Math" panose="02040503050406030204" pitchFamily="18" charset="0"/>
                      </a:rPr>
                      <m:t>𝑃</m:t>
                    </m:r>
                    <m:r>
                      <a:rPr lang="en-US" altLang="ko-KR" b="0" i="1" smtClean="0">
                        <a:solidFill>
                          <a:schemeClr val="tx1">
                            <a:lumMod val="65000"/>
                            <a:lumOff val="35000"/>
                          </a:schemeClr>
                        </a:solidFill>
                        <a:latin typeface="Cambria Math" panose="02040503050406030204" pitchFamily="18" charset="0"/>
                      </a:rPr>
                      <m:t>)</m:t>
                    </m:r>
                  </m:oMath>
                </a14:m>
                <a:r>
                  <a:rPr lang="en-US" altLang="ko-KR" dirty="0">
                    <a:solidFill>
                      <a:schemeClr val="tx1">
                        <a:lumMod val="65000"/>
                        <a:lumOff val="35000"/>
                      </a:schemeClr>
                    </a:solidFill>
                  </a:rPr>
                  <a:t>, </a:t>
                </a:r>
                <a:br>
                  <a:rPr lang="en-US" altLang="ko-KR" dirty="0">
                    <a:solidFill>
                      <a:schemeClr val="tx1">
                        <a:lumMod val="65000"/>
                        <a:lumOff val="35000"/>
                      </a:schemeClr>
                    </a:solidFill>
                  </a:rPr>
                </a:br>
                <a:r>
                  <a:rPr lang="en-US" altLang="ko-KR" dirty="0">
                    <a:solidFill>
                      <a:schemeClr val="accent1"/>
                    </a:solidFill>
                  </a:rPr>
                  <a:t>for the interval </a:t>
                </a:r>
                <a14:m>
                  <m:oMath xmlns:m="http://schemas.openxmlformats.org/officeDocument/2006/math">
                    <m:r>
                      <a:rPr lang="en-US" altLang="ko-KR" i="1">
                        <a:solidFill>
                          <a:schemeClr val="accent1"/>
                        </a:solidFill>
                        <a:latin typeface="Cambria Math" panose="02040503050406030204" pitchFamily="18" charset="0"/>
                        <a:ea typeface="Cambria Math" panose="02040503050406030204" pitchFamily="18" charset="0"/>
                      </a:rPr>
                      <m:t>∀</m:t>
                    </m:r>
                    <m:r>
                      <a:rPr lang="en-US" altLang="ko-KR" i="1">
                        <a:solidFill>
                          <a:schemeClr val="accent1"/>
                        </a:solidFill>
                        <a:latin typeface="Cambria Math" panose="02040503050406030204" pitchFamily="18" charset="0"/>
                      </a:rPr>
                      <m:t>𝑝</m:t>
                    </m:r>
                    <m:r>
                      <a:rPr lang="en-US" altLang="ko-KR" i="1">
                        <a:solidFill>
                          <a:schemeClr val="accent1"/>
                        </a:solidFill>
                        <a:latin typeface="Cambria Math" panose="02040503050406030204" pitchFamily="18" charset="0"/>
                        <a:ea typeface="Cambria Math" panose="02040503050406030204" pitchFamily="18" charset="0"/>
                      </a:rPr>
                      <m:t>∈</m:t>
                    </m:r>
                    <m:d>
                      <m:dPr>
                        <m:begChr m:val="["/>
                        <m:endChr m:val="]"/>
                        <m:ctrlPr>
                          <a:rPr lang="en-US" altLang="ko-KR" i="1">
                            <a:solidFill>
                              <a:schemeClr val="accent1"/>
                            </a:solidFill>
                            <a:latin typeface="Cambria Math" panose="02040503050406030204" pitchFamily="18" charset="0"/>
                            <a:ea typeface="Cambria Math" panose="02040503050406030204" pitchFamily="18" charset="0"/>
                          </a:rPr>
                        </m:ctrlPr>
                      </m:dPr>
                      <m:e>
                        <m:r>
                          <a:rPr lang="en-US" altLang="ko-KR" i="1">
                            <a:solidFill>
                              <a:schemeClr val="accent1"/>
                            </a:solidFill>
                            <a:latin typeface="Cambria Math" panose="02040503050406030204" pitchFamily="18" charset="0"/>
                            <a:ea typeface="Cambria Math" panose="02040503050406030204" pitchFamily="18" charset="0"/>
                          </a:rPr>
                          <m:t>0, </m:t>
                        </m:r>
                        <m:r>
                          <a:rPr lang="en-US" altLang="ko-KR" b="0" i="1" smtClean="0">
                            <a:solidFill>
                              <a:schemeClr val="accent1"/>
                            </a:solidFill>
                            <a:latin typeface="Cambria Math" panose="02040503050406030204" pitchFamily="18" charset="0"/>
                            <a:ea typeface="Cambria Math" panose="02040503050406030204" pitchFamily="18" charset="0"/>
                          </a:rPr>
                          <m:t>𝑆</m:t>
                        </m:r>
                        <m:d>
                          <m:dPr>
                            <m:ctrlPr>
                              <a:rPr lang="en-US" altLang="ko-KR" b="0" i="1" smtClean="0">
                                <a:solidFill>
                                  <a:schemeClr val="accent1"/>
                                </a:solidFill>
                                <a:latin typeface="Cambria Math" panose="02040503050406030204" pitchFamily="18" charset="0"/>
                                <a:ea typeface="Cambria Math" panose="02040503050406030204" pitchFamily="18" charset="0"/>
                              </a:rPr>
                            </m:ctrlPr>
                          </m:dPr>
                          <m:e>
                            <m:r>
                              <a:rPr lang="en-US" altLang="ko-KR" b="0" i="1" smtClean="0">
                                <a:solidFill>
                                  <a:schemeClr val="accent1"/>
                                </a:solidFill>
                                <a:latin typeface="Cambria Math" panose="02040503050406030204" pitchFamily="18" charset="0"/>
                                <a:ea typeface="Cambria Math" panose="02040503050406030204" pitchFamily="18" charset="0"/>
                              </a:rPr>
                              <m:t>𝑃</m:t>
                            </m:r>
                          </m:e>
                        </m:d>
                      </m:e>
                    </m:d>
                    <m:r>
                      <a:rPr lang="en-US" altLang="ko-KR" b="0" i="0" smtClean="0">
                        <a:solidFill>
                          <a:schemeClr val="accent1"/>
                        </a:solidFill>
                        <a:latin typeface="Cambria Math" panose="02040503050406030204" pitchFamily="18" charset="0"/>
                        <a:ea typeface="Cambria Math" panose="02040503050406030204" pitchFamily="18" charset="0"/>
                      </a:rPr>
                      <m:t>,   </m:t>
                    </m:r>
                    <m:r>
                      <a:rPr lang="en-US" altLang="ko-KR" b="0" i="1" smtClean="0">
                        <a:solidFill>
                          <a:schemeClr val="accent1"/>
                        </a:solidFill>
                        <a:latin typeface="Cambria Math" panose="02040503050406030204" pitchFamily="18" charset="0"/>
                        <a:ea typeface="Cambria Math" panose="02040503050406030204" pitchFamily="18" charset="0"/>
                      </a:rPr>
                      <m:t>𝑆</m:t>
                    </m:r>
                    <m:d>
                      <m:dPr>
                        <m:ctrlPr>
                          <a:rPr lang="en-US" altLang="ko-KR" b="0" i="1" smtClean="0">
                            <a:solidFill>
                              <a:schemeClr val="accent1"/>
                            </a:solidFill>
                            <a:latin typeface="Cambria Math" panose="02040503050406030204" pitchFamily="18" charset="0"/>
                            <a:ea typeface="Cambria Math" panose="02040503050406030204" pitchFamily="18" charset="0"/>
                          </a:rPr>
                        </m:ctrlPr>
                      </m:dPr>
                      <m:e>
                        <m:r>
                          <a:rPr lang="en-US" altLang="ko-KR" b="0" i="1" smtClean="0">
                            <a:solidFill>
                              <a:schemeClr val="accent1"/>
                            </a:solidFill>
                            <a:latin typeface="Cambria Math" panose="02040503050406030204" pitchFamily="18" charset="0"/>
                            <a:ea typeface="Cambria Math" panose="02040503050406030204" pitchFamily="18" charset="0"/>
                          </a:rPr>
                          <m:t>𝑝</m:t>
                        </m:r>
                      </m:e>
                    </m:d>
                    <m:r>
                      <a:rPr lang="en-US" altLang="ko-KR" b="0" i="1" smtClean="0">
                        <a:solidFill>
                          <a:schemeClr val="accent1"/>
                        </a:solidFill>
                        <a:latin typeface="Cambria Math" panose="02040503050406030204" pitchFamily="18" charset="0"/>
                        <a:ea typeface="Cambria Math" panose="02040503050406030204" pitchFamily="18" charset="0"/>
                      </a:rPr>
                      <m:t>≤</m:t>
                    </m:r>
                    <m:r>
                      <a:rPr lang="en-US" altLang="ko-KR" b="0" i="1" smtClean="0">
                        <a:solidFill>
                          <a:schemeClr val="accent1"/>
                        </a:solidFill>
                        <a:latin typeface="Cambria Math" panose="02040503050406030204" pitchFamily="18" charset="0"/>
                        <a:ea typeface="Cambria Math" panose="02040503050406030204" pitchFamily="18" charset="0"/>
                      </a:rPr>
                      <m:t>𝑆</m:t>
                    </m:r>
                    <m:r>
                      <a:rPr lang="en-US" altLang="ko-KR" b="0" i="1" smtClean="0">
                        <a:solidFill>
                          <a:schemeClr val="accent1"/>
                        </a:solidFill>
                        <a:latin typeface="Cambria Math" panose="02040503050406030204" pitchFamily="18" charset="0"/>
                        <a:ea typeface="Cambria Math" panose="02040503050406030204" pitchFamily="18" charset="0"/>
                      </a:rPr>
                      <m:t>(</m:t>
                    </m:r>
                    <m:r>
                      <a:rPr lang="en-US" altLang="ko-KR" b="0" i="1" smtClean="0">
                        <a:solidFill>
                          <a:schemeClr val="accent1"/>
                        </a:solidFill>
                        <a:latin typeface="Cambria Math" panose="02040503050406030204" pitchFamily="18" charset="0"/>
                        <a:ea typeface="Cambria Math" panose="02040503050406030204" pitchFamily="18" charset="0"/>
                      </a:rPr>
                      <m:t>𝑃</m:t>
                    </m:r>
                    <m:r>
                      <a:rPr lang="en-US" altLang="ko-KR" b="0" i="1" smtClean="0">
                        <a:solidFill>
                          <a:schemeClr val="accent1"/>
                        </a:solidFill>
                        <a:latin typeface="Cambria Math" panose="02040503050406030204" pitchFamily="18" charset="0"/>
                        <a:ea typeface="Cambria Math" panose="02040503050406030204" pitchFamily="18" charset="0"/>
                      </a:rPr>
                      <m:t>)</m:t>
                    </m:r>
                  </m:oMath>
                </a14:m>
                <a:r>
                  <a:rPr lang="en-US" altLang="ko-KR" i="1" dirty="0">
                    <a:solidFill>
                      <a:schemeClr val="accent1"/>
                    </a:solidFill>
                  </a:rPr>
                  <a:t> </a:t>
                </a:r>
                <a:endParaRPr lang="en-US" altLang="ko-KR" i="1" dirty="0">
                  <a:solidFill>
                    <a:schemeClr val="tx1">
                      <a:lumMod val="65000"/>
                      <a:lumOff val="35000"/>
                    </a:schemeClr>
                  </a:solidFill>
                </a:endParaRPr>
              </a:p>
              <a:p>
                <a:pPr lvl="1"/>
                <a:r>
                  <a:rPr lang="en-US" altLang="ko-KR" dirty="0">
                    <a:solidFill>
                      <a:schemeClr val="tx1">
                        <a:lumMod val="65000"/>
                        <a:lumOff val="35000"/>
                      </a:schemeClr>
                    </a:solidFill>
                  </a:rPr>
                  <a:t>Thus </a:t>
                </a:r>
                <a:r>
                  <a:rPr lang="en-US" altLang="ko-KR" dirty="0"/>
                  <a:t>we don’t have to care about </a:t>
                </a:r>
                <a14:m>
                  <m:oMath xmlns:m="http://schemas.openxmlformats.org/officeDocument/2006/math">
                    <m:r>
                      <a:rPr lang="en-US" altLang="ko-KR" b="0" i="0" smtClean="0">
                        <a:latin typeface="Cambria Math" panose="02040503050406030204" pitchFamily="18" charset="0"/>
                        <a:ea typeface="Cambria Math" panose="02040503050406030204" pitchFamily="18" charset="0"/>
                      </a:rPr>
                      <m:t>[</m:t>
                    </m:r>
                    <m:r>
                      <a:rPr lang="en-US" altLang="ko-KR" i="1">
                        <a:latin typeface="Cambria Math" panose="02040503050406030204" pitchFamily="18" charset="0"/>
                        <a:ea typeface="Cambria Math" panose="02040503050406030204" pitchFamily="18" charset="0"/>
                      </a:rPr>
                      <m:t>0, </m:t>
                    </m:r>
                    <m:r>
                      <a:rPr lang="en-US" altLang="ko-KR" i="1">
                        <a:latin typeface="Cambria Math" panose="02040503050406030204" pitchFamily="18" charset="0"/>
                        <a:ea typeface="Cambria Math" panose="02040503050406030204" pitchFamily="18" charset="0"/>
                      </a:rPr>
                      <m:t>𝑆</m:t>
                    </m:r>
                    <m:d>
                      <m:dPr>
                        <m:ctrlPr>
                          <a:rPr lang="en-US" altLang="ko-KR" i="1">
                            <a:latin typeface="Cambria Math" panose="02040503050406030204" pitchFamily="18" charset="0"/>
                            <a:ea typeface="Cambria Math" panose="02040503050406030204" pitchFamily="18" charset="0"/>
                          </a:rPr>
                        </m:ctrlPr>
                      </m:dPr>
                      <m:e>
                        <m:r>
                          <a:rPr lang="en-US" altLang="ko-KR" i="1">
                            <a:latin typeface="Cambria Math" panose="02040503050406030204" pitchFamily="18" charset="0"/>
                            <a:ea typeface="Cambria Math" panose="02040503050406030204" pitchFamily="18" charset="0"/>
                          </a:rPr>
                          <m:t>𝑃</m:t>
                        </m:r>
                      </m:e>
                    </m:d>
                    <m:r>
                      <a:rPr lang="en-US" altLang="ko-KR" b="0" i="1" smtClean="0">
                        <a:latin typeface="Cambria Math" panose="02040503050406030204" pitchFamily="18" charset="0"/>
                        <a:ea typeface="Cambria Math" panose="02040503050406030204" pitchFamily="18" charset="0"/>
                      </a:rPr>
                      <m:t>]</m:t>
                    </m:r>
                  </m:oMath>
                </a14:m>
                <a:br>
                  <a:rPr lang="en-US" altLang="ko-KR" dirty="0"/>
                </a:br>
                <a:r>
                  <a:rPr lang="en-US" altLang="ko-KR" dirty="0">
                    <a:solidFill>
                      <a:srgbClr val="595959"/>
                    </a:solidFill>
                  </a:rPr>
                  <a:t>Reduced search interval is </a:t>
                </a:r>
                <a14:m>
                  <m:oMath xmlns:m="http://schemas.openxmlformats.org/officeDocument/2006/math">
                    <m:r>
                      <a:rPr lang="en-US" altLang="ko-KR" dirty="0">
                        <a:solidFill>
                          <a:schemeClr val="accent1"/>
                        </a:solidFill>
                        <a:latin typeface="Cambria Math" panose="02040503050406030204" pitchFamily="18" charset="0"/>
                        <a:ea typeface="Cambria Math" panose="02040503050406030204" pitchFamily="18" charset="0"/>
                      </a:rPr>
                      <m:t>[</m:t>
                    </m:r>
                    <m:r>
                      <a:rPr lang="en-US" altLang="ko-KR" b="0" i="1" smtClean="0">
                        <a:solidFill>
                          <a:schemeClr val="accent1"/>
                        </a:solidFill>
                        <a:latin typeface="Cambria Math" panose="02040503050406030204" pitchFamily="18" charset="0"/>
                        <a:ea typeface="Cambria Math" panose="02040503050406030204" pitchFamily="18" charset="0"/>
                      </a:rPr>
                      <m:t>𝑆</m:t>
                    </m:r>
                    <m:d>
                      <m:dPr>
                        <m:ctrlPr>
                          <a:rPr lang="en-US" altLang="ko-KR" b="0" i="1" smtClean="0">
                            <a:solidFill>
                              <a:schemeClr val="accent1"/>
                            </a:solidFill>
                            <a:latin typeface="Cambria Math" panose="02040503050406030204" pitchFamily="18" charset="0"/>
                            <a:ea typeface="Cambria Math" panose="02040503050406030204" pitchFamily="18" charset="0"/>
                          </a:rPr>
                        </m:ctrlPr>
                      </m:dPr>
                      <m:e>
                        <m:r>
                          <a:rPr lang="en-US" altLang="ko-KR" b="0" i="1" smtClean="0">
                            <a:solidFill>
                              <a:schemeClr val="accent1"/>
                            </a:solidFill>
                            <a:latin typeface="Cambria Math" panose="02040503050406030204" pitchFamily="18" charset="0"/>
                            <a:ea typeface="Cambria Math" panose="02040503050406030204" pitchFamily="18" charset="0"/>
                          </a:rPr>
                          <m:t>𝑃</m:t>
                        </m:r>
                      </m:e>
                    </m:d>
                    <m:r>
                      <a:rPr lang="en-US" altLang="ko-KR" i="1">
                        <a:solidFill>
                          <a:schemeClr val="accent1"/>
                        </a:solidFill>
                        <a:latin typeface="Cambria Math" panose="02040503050406030204" pitchFamily="18" charset="0"/>
                        <a:ea typeface="Cambria Math" panose="02040503050406030204" pitchFamily="18" charset="0"/>
                      </a:rPr>
                      <m:t>,</m:t>
                    </m:r>
                    <m:r>
                      <a:rPr lang="en-US" altLang="ko-KR" b="0" i="1" smtClean="0">
                        <a:solidFill>
                          <a:schemeClr val="accent1"/>
                        </a:solidFill>
                        <a:latin typeface="Cambria Math" panose="02040503050406030204" pitchFamily="18" charset="0"/>
                        <a:ea typeface="Cambria Math" panose="02040503050406030204" pitchFamily="18" charset="0"/>
                      </a:rPr>
                      <m:t>  </m:t>
                    </m:r>
                    <m:r>
                      <a:rPr lang="en-US" altLang="ko-KR" b="0" i="1" smtClean="0">
                        <a:solidFill>
                          <a:schemeClr val="accent1"/>
                        </a:solidFill>
                        <a:latin typeface="Cambria Math" panose="02040503050406030204" pitchFamily="18" charset="0"/>
                        <a:ea typeface="Cambria Math" panose="02040503050406030204" pitchFamily="18" charset="0"/>
                      </a:rPr>
                      <m:t>𝑃</m:t>
                    </m:r>
                    <m:r>
                      <a:rPr lang="en-US" altLang="ko-KR" i="1">
                        <a:solidFill>
                          <a:schemeClr val="accent1"/>
                        </a:solidFill>
                        <a:latin typeface="Cambria Math" panose="02040503050406030204" pitchFamily="18" charset="0"/>
                        <a:ea typeface="Cambria Math" panose="02040503050406030204" pitchFamily="18" charset="0"/>
                      </a:rPr>
                      <m:t>]</m:t>
                    </m:r>
                  </m:oMath>
                </a14:m>
                <a:br>
                  <a:rPr lang="en-US" altLang="ko-KR" dirty="0">
                    <a:solidFill>
                      <a:schemeClr val="accent1"/>
                    </a:solidFill>
                  </a:rPr>
                </a:br>
                <a:endParaRPr lang="en-US" altLang="ko-KR" dirty="0"/>
              </a:p>
            </p:txBody>
          </p:sp>
        </mc:Choice>
        <mc:Fallback xmlns="">
          <p:sp>
            <p:nvSpPr>
              <p:cNvPr id="3" name="내용 개체 틀 2">
                <a:extLst>
                  <a:ext uri="{FF2B5EF4-FFF2-40B4-BE49-F238E27FC236}">
                    <a16:creationId xmlns:a16="http://schemas.microsoft.com/office/drawing/2014/main" id="{69A1A2F8-DF99-4D9A-9921-E647EF128AED}"/>
                  </a:ext>
                </a:extLst>
              </p:cNvPr>
              <p:cNvSpPr>
                <a:spLocks noGrp="1" noRot="1" noChangeAspect="1" noMove="1" noResize="1" noEditPoints="1" noAdjustHandles="1" noChangeArrowheads="1" noChangeShapeType="1" noTextEdit="1"/>
              </p:cNvSpPr>
              <p:nvPr>
                <p:ph idx="1"/>
              </p:nvPr>
            </p:nvSpPr>
            <p:spPr>
              <a:xfrm>
                <a:off x="618226" y="1331176"/>
                <a:ext cx="7548894" cy="5081885"/>
              </a:xfrm>
              <a:blipFill>
                <a:blip r:embed="rId3"/>
                <a:stretch>
                  <a:fillRect l="-1372" t="-1199"/>
                </a:stretch>
              </a:blipFill>
            </p:spPr>
            <p:txBody>
              <a:bodyPr/>
              <a:lstStyle/>
              <a:p>
                <a:r>
                  <a:rPr lang="ko-KR" altLang="en-US">
                    <a:noFill/>
                  </a:rPr>
                  <a:t> </a:t>
                </a:r>
              </a:p>
            </p:txBody>
          </p:sp>
        </mc:Fallback>
      </mc:AlternateContent>
      <p:pic>
        <p:nvPicPr>
          <p:cNvPr id="1028" name="Picture 4" descr="Hadoop Superlinear Scalability - ACM Queue">
            <a:extLst>
              <a:ext uri="{FF2B5EF4-FFF2-40B4-BE49-F238E27FC236}">
                <a16:creationId xmlns:a16="http://schemas.microsoft.com/office/drawing/2014/main" id="{BBBAB079-7CA4-4018-A7D1-264D6E58A4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86" t="21854" r="18957" b="2428"/>
          <a:stretch/>
        </p:blipFill>
        <p:spPr bwMode="auto">
          <a:xfrm>
            <a:off x="8507332" y="766121"/>
            <a:ext cx="3066442" cy="2110154"/>
          </a:xfrm>
          <a:prstGeom prst="rect">
            <a:avLst/>
          </a:prstGeom>
          <a:noFill/>
          <a:extLst>
            <a:ext uri="{909E8E84-426E-40DD-AFC4-6F175D3DCCD1}">
              <a14:hiddenFill xmlns:a14="http://schemas.microsoft.com/office/drawing/2010/main">
                <a:solidFill>
                  <a:srgbClr val="FFFFFF"/>
                </a:solidFill>
              </a14:hiddenFill>
            </a:ext>
          </a:extLst>
        </p:spPr>
      </p:pic>
      <p:pic>
        <p:nvPicPr>
          <p:cNvPr id="6" name="그림 5">
            <a:extLst>
              <a:ext uri="{FF2B5EF4-FFF2-40B4-BE49-F238E27FC236}">
                <a16:creationId xmlns:a16="http://schemas.microsoft.com/office/drawing/2014/main" id="{60AB25D6-09BC-48CF-8B1C-133ABD3E2AED}"/>
              </a:ext>
            </a:extLst>
          </p:cNvPr>
          <p:cNvPicPr>
            <a:picLocks noChangeAspect="1"/>
          </p:cNvPicPr>
          <p:nvPr/>
        </p:nvPicPr>
        <p:blipFill>
          <a:blip r:embed="rId5"/>
          <a:stretch>
            <a:fillRect/>
          </a:stretch>
        </p:blipFill>
        <p:spPr>
          <a:xfrm>
            <a:off x="8167120" y="3348283"/>
            <a:ext cx="3429000" cy="3048000"/>
          </a:xfrm>
          <a:prstGeom prst="rect">
            <a:avLst/>
          </a:prstGeom>
        </p:spPr>
      </p:pic>
    </p:spTree>
    <p:extLst>
      <p:ext uri="{BB962C8B-B14F-4D97-AF65-F5344CB8AC3E}">
        <p14:creationId xmlns:p14="http://schemas.microsoft.com/office/powerpoint/2010/main" val="159742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3A1068-2CD0-4B1E-AD96-258785A8FC6D}"/>
              </a:ext>
            </a:extLst>
          </p:cNvPr>
          <p:cNvSpPr>
            <a:spLocks noGrp="1"/>
          </p:cNvSpPr>
          <p:nvPr>
            <p:ph type="title"/>
          </p:nvPr>
        </p:nvSpPr>
        <p:spPr/>
        <p:txBody>
          <a:bodyPr/>
          <a:lstStyle/>
          <a:p>
            <a:r>
              <a:rPr lang="en-US" altLang="ko-KR" dirty="0"/>
              <a:t>Basic Self-Tuning Algorithm (3)</a:t>
            </a:r>
            <a:endParaRPr lang="ko-KR" altLang="en-US" dirty="0"/>
          </a:p>
        </p:txBody>
      </p:sp>
      <p:sp>
        <p:nvSpPr>
          <p:cNvPr id="3" name="내용 개체 틀 2">
            <a:extLst>
              <a:ext uri="{FF2B5EF4-FFF2-40B4-BE49-F238E27FC236}">
                <a16:creationId xmlns:a16="http://schemas.microsoft.com/office/drawing/2014/main" id="{69A1A2F8-DF99-4D9A-9921-E647EF128AED}"/>
              </a:ext>
            </a:extLst>
          </p:cNvPr>
          <p:cNvSpPr>
            <a:spLocks noGrp="1"/>
          </p:cNvSpPr>
          <p:nvPr>
            <p:ph idx="1"/>
          </p:nvPr>
        </p:nvSpPr>
        <p:spPr>
          <a:xfrm>
            <a:off x="618226" y="1331176"/>
            <a:ext cx="7548894" cy="5081885"/>
          </a:xfrm>
        </p:spPr>
        <p:txBody>
          <a:bodyPr>
            <a:normAutofit/>
          </a:bodyPr>
          <a:lstStyle/>
          <a:p>
            <a:r>
              <a:rPr lang="en-US" altLang="ko-KR" dirty="0"/>
              <a:t>Non-unimodal speedup functions</a:t>
            </a:r>
          </a:p>
          <a:p>
            <a:pPr lvl="1"/>
            <a:r>
              <a:rPr lang="en-US" altLang="ko-KR" dirty="0">
                <a:solidFill>
                  <a:schemeClr val="tx1"/>
                </a:solidFill>
              </a:rPr>
              <a:t>Simply do the same algorithm(MGS)</a:t>
            </a:r>
          </a:p>
          <a:p>
            <a:pPr lvl="1"/>
            <a:r>
              <a:rPr lang="en-US" altLang="ko-KR" dirty="0">
                <a:solidFill>
                  <a:schemeClr val="accent1"/>
                </a:solidFill>
              </a:rPr>
              <a:t>No guarantee</a:t>
            </a:r>
            <a:r>
              <a:rPr lang="en-US" altLang="ko-KR" dirty="0"/>
              <a:t> to choose global maximum,</a:t>
            </a:r>
            <a:br>
              <a:rPr lang="en-US" altLang="ko-KR" dirty="0"/>
            </a:br>
            <a:r>
              <a:rPr lang="en-US" altLang="ko-KR" dirty="0"/>
              <a:t>but worked well in practice</a:t>
            </a:r>
          </a:p>
          <a:p>
            <a:pPr lvl="1"/>
            <a:endParaRPr lang="en-US" altLang="ko-KR" dirty="0"/>
          </a:p>
        </p:txBody>
      </p:sp>
      <p:pic>
        <p:nvPicPr>
          <p:cNvPr id="1026" name="Picture 2">
            <a:extLst>
              <a:ext uri="{FF2B5EF4-FFF2-40B4-BE49-F238E27FC236}">
                <a16:creationId xmlns:a16="http://schemas.microsoft.com/office/drawing/2014/main" id="{148A7BA9-A69A-4187-B1EB-ADED63920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525" y="3642405"/>
            <a:ext cx="4552950" cy="2770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11258C-7E0F-44D5-80DD-49A39A5C1786}"/>
              </a:ext>
            </a:extLst>
          </p:cNvPr>
          <p:cNvSpPr txBox="1"/>
          <p:nvPr/>
        </p:nvSpPr>
        <p:spPr>
          <a:xfrm>
            <a:off x="4667250" y="6293376"/>
            <a:ext cx="2857500" cy="369332"/>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Bimodal function example</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Tree>
    <p:extLst>
      <p:ext uri="{BB962C8B-B14F-4D97-AF65-F5344CB8AC3E}">
        <p14:creationId xmlns:p14="http://schemas.microsoft.com/office/powerpoint/2010/main" val="3264147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9E1023-6C50-4565-9DAF-DB747011A637}"/>
              </a:ext>
            </a:extLst>
          </p:cNvPr>
          <p:cNvSpPr>
            <a:spLocks noGrp="1"/>
          </p:cNvSpPr>
          <p:nvPr>
            <p:ph type="title"/>
          </p:nvPr>
        </p:nvSpPr>
        <p:spPr/>
        <p:txBody>
          <a:bodyPr/>
          <a:lstStyle/>
          <a:p>
            <a:r>
              <a:rPr lang="en-US" altLang="ko-KR" dirty="0"/>
              <a:t>False Assumptions of Basic Self-tuning</a:t>
            </a:r>
            <a:endParaRPr lang="ko-KR" altLang="en-US" dirty="0"/>
          </a:p>
        </p:txBody>
      </p:sp>
      <p:sp>
        <p:nvSpPr>
          <p:cNvPr id="3" name="내용 개체 틀 2">
            <a:extLst>
              <a:ext uri="{FF2B5EF4-FFF2-40B4-BE49-F238E27FC236}">
                <a16:creationId xmlns:a16="http://schemas.microsoft.com/office/drawing/2014/main" id="{77BD0804-96D5-4129-89B0-810EF9A0E537}"/>
              </a:ext>
            </a:extLst>
          </p:cNvPr>
          <p:cNvSpPr>
            <a:spLocks noGrp="1"/>
          </p:cNvSpPr>
          <p:nvPr>
            <p:ph idx="1"/>
          </p:nvPr>
        </p:nvSpPr>
        <p:spPr/>
        <p:txBody>
          <a:bodyPr/>
          <a:lstStyle/>
          <a:p>
            <a:r>
              <a:rPr lang="en-US" altLang="ko-KR" i="1" dirty="0"/>
              <a:t>Speedup is not a function of time</a:t>
            </a:r>
            <a:endParaRPr lang="en-US" altLang="ko-KR" b="1" i="1" dirty="0"/>
          </a:p>
          <a:p>
            <a:pPr lvl="1"/>
            <a:r>
              <a:rPr lang="en-US" altLang="ko-KR" b="1" i="1" dirty="0">
                <a:solidFill>
                  <a:schemeClr val="bg1"/>
                </a:solidFill>
              </a:rPr>
              <a:t>Problem:</a:t>
            </a:r>
            <a:r>
              <a:rPr lang="en-US" altLang="ko-KR" dirty="0">
                <a:solidFill>
                  <a:schemeClr val="bg1"/>
                </a:solidFill>
              </a:rPr>
              <a:t> Job’s speedup function changes over time</a:t>
            </a:r>
          </a:p>
          <a:p>
            <a:pPr lvl="2"/>
            <a:r>
              <a:rPr lang="en-US" altLang="ko-KR" dirty="0">
                <a:solidFill>
                  <a:schemeClr val="bg1"/>
                </a:solidFill>
              </a:rPr>
              <a:t>Allocation found at the beginning of execution can be inappropriate later</a:t>
            </a:r>
          </a:p>
          <a:p>
            <a:pPr lvl="1"/>
            <a:endParaRPr lang="en-US" altLang="ko-KR" b="1" i="1" dirty="0"/>
          </a:p>
          <a:p>
            <a:pPr lvl="1"/>
            <a:endParaRPr lang="en-US" altLang="ko-KR" b="1" i="1" dirty="0"/>
          </a:p>
          <a:p>
            <a:r>
              <a:rPr lang="en-US" altLang="ko-KR" i="1" dirty="0"/>
              <a:t>The speedup values of successive iterations are directly comparable</a:t>
            </a:r>
          </a:p>
          <a:p>
            <a:pPr lvl="1"/>
            <a:r>
              <a:rPr lang="en-US" altLang="ko-KR" b="1" i="1" dirty="0">
                <a:solidFill>
                  <a:schemeClr val="bg1"/>
                </a:solidFill>
              </a:rPr>
              <a:t>Problem:</a:t>
            </a:r>
            <a:r>
              <a:rPr lang="en-US" altLang="ko-KR" dirty="0">
                <a:solidFill>
                  <a:schemeClr val="bg1"/>
                </a:solidFill>
              </a:rPr>
              <a:t> Speedup is likely to vary from iteration to iteration</a:t>
            </a:r>
          </a:p>
          <a:p>
            <a:pPr lvl="2"/>
            <a:r>
              <a:rPr lang="en-US" altLang="ko-KR" dirty="0">
                <a:solidFill>
                  <a:schemeClr val="bg1"/>
                </a:solidFill>
              </a:rPr>
              <a:t>Such variations can cause basic self-tuning to converge to a sub-optimal allocation</a:t>
            </a:r>
            <a:endParaRPr lang="ko-KR" altLang="en-US" dirty="0">
              <a:solidFill>
                <a:schemeClr val="bg1"/>
              </a:solidFill>
            </a:endParaRPr>
          </a:p>
        </p:txBody>
      </p:sp>
    </p:spTree>
    <p:extLst>
      <p:ext uri="{BB962C8B-B14F-4D97-AF65-F5344CB8AC3E}">
        <p14:creationId xmlns:p14="http://schemas.microsoft.com/office/powerpoint/2010/main" val="253257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9E1023-6C50-4565-9DAF-DB747011A637}"/>
              </a:ext>
            </a:extLst>
          </p:cNvPr>
          <p:cNvSpPr>
            <a:spLocks noGrp="1"/>
          </p:cNvSpPr>
          <p:nvPr>
            <p:ph type="title"/>
          </p:nvPr>
        </p:nvSpPr>
        <p:spPr/>
        <p:txBody>
          <a:bodyPr/>
          <a:lstStyle/>
          <a:p>
            <a:r>
              <a:rPr lang="en-US" altLang="ko-KR" dirty="0"/>
              <a:t>False Assumptions of Basic Self-tuning</a:t>
            </a:r>
            <a:endParaRPr lang="ko-KR" altLang="en-US" dirty="0"/>
          </a:p>
        </p:txBody>
      </p:sp>
      <p:sp>
        <p:nvSpPr>
          <p:cNvPr id="3" name="내용 개체 틀 2">
            <a:extLst>
              <a:ext uri="{FF2B5EF4-FFF2-40B4-BE49-F238E27FC236}">
                <a16:creationId xmlns:a16="http://schemas.microsoft.com/office/drawing/2014/main" id="{77BD0804-96D5-4129-89B0-810EF9A0E537}"/>
              </a:ext>
            </a:extLst>
          </p:cNvPr>
          <p:cNvSpPr>
            <a:spLocks noGrp="1"/>
          </p:cNvSpPr>
          <p:nvPr>
            <p:ph idx="1"/>
          </p:nvPr>
        </p:nvSpPr>
        <p:spPr/>
        <p:txBody>
          <a:bodyPr/>
          <a:lstStyle/>
          <a:p>
            <a:r>
              <a:rPr lang="en-US" altLang="ko-KR" i="1" dirty="0"/>
              <a:t>Speedup is not a function of time</a:t>
            </a:r>
            <a:endParaRPr lang="en-US" altLang="ko-KR" b="1" i="1" dirty="0"/>
          </a:p>
          <a:p>
            <a:pPr lvl="1"/>
            <a:r>
              <a:rPr lang="en-US" altLang="ko-KR" b="1" i="1" dirty="0"/>
              <a:t>Problem:</a:t>
            </a:r>
            <a:r>
              <a:rPr lang="en-US" altLang="ko-KR" dirty="0"/>
              <a:t> Job’s speedup function changes over time</a:t>
            </a:r>
          </a:p>
          <a:p>
            <a:pPr lvl="2"/>
            <a:r>
              <a:rPr lang="en-US" altLang="ko-KR" dirty="0">
                <a:solidFill>
                  <a:schemeClr val="bg1"/>
                </a:solidFill>
              </a:rPr>
              <a:t>Allocation found at the beginning of execution can be inappropriate later</a:t>
            </a:r>
          </a:p>
          <a:p>
            <a:pPr lvl="1"/>
            <a:endParaRPr lang="en-US" altLang="ko-KR" b="1" i="1" dirty="0"/>
          </a:p>
          <a:p>
            <a:pPr lvl="1"/>
            <a:endParaRPr lang="en-US" altLang="ko-KR" b="1" i="1" dirty="0"/>
          </a:p>
          <a:p>
            <a:r>
              <a:rPr lang="en-US" altLang="ko-KR" i="1" dirty="0"/>
              <a:t>The speedup values of successive iterations are directly comparable</a:t>
            </a:r>
          </a:p>
          <a:p>
            <a:pPr lvl="1"/>
            <a:r>
              <a:rPr lang="en-US" altLang="ko-KR" b="1" i="1" dirty="0">
                <a:solidFill>
                  <a:schemeClr val="bg1"/>
                </a:solidFill>
              </a:rPr>
              <a:t>Problem:</a:t>
            </a:r>
            <a:r>
              <a:rPr lang="en-US" altLang="ko-KR" dirty="0">
                <a:solidFill>
                  <a:schemeClr val="bg1"/>
                </a:solidFill>
              </a:rPr>
              <a:t> Speedup is likely to vary from iteration to iteration</a:t>
            </a:r>
          </a:p>
          <a:p>
            <a:pPr lvl="2"/>
            <a:r>
              <a:rPr lang="en-US" altLang="ko-KR" dirty="0">
                <a:solidFill>
                  <a:schemeClr val="bg1"/>
                </a:solidFill>
              </a:rPr>
              <a:t>Such variations can cause basic self-tuning to converge to a sub-optimal allocation</a:t>
            </a:r>
            <a:endParaRPr lang="ko-KR" altLang="en-US" dirty="0">
              <a:solidFill>
                <a:schemeClr val="bg1"/>
              </a:solidFill>
            </a:endParaRPr>
          </a:p>
        </p:txBody>
      </p:sp>
    </p:spTree>
    <p:extLst>
      <p:ext uri="{BB962C8B-B14F-4D97-AF65-F5344CB8AC3E}">
        <p14:creationId xmlns:p14="http://schemas.microsoft.com/office/powerpoint/2010/main" val="109380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Motivation</a:t>
            </a:r>
          </a:p>
        </p:txBody>
      </p:sp>
      <p:sp>
        <p:nvSpPr>
          <p:cNvPr id="4" name="내용 개체 틀 3"/>
          <p:cNvSpPr>
            <a:spLocks noGrp="1"/>
          </p:cNvSpPr>
          <p:nvPr>
            <p:ph idx="1"/>
          </p:nvPr>
        </p:nvSpPr>
        <p:spPr/>
        <p:txBody>
          <a:bodyPr/>
          <a:lstStyle/>
          <a:p>
            <a:r>
              <a:rPr lang="en-US" altLang="ko-KR" dirty="0"/>
              <a:t>Monotonically increasing speedup</a:t>
            </a:r>
          </a:p>
          <a:p>
            <a:pPr lvl="1"/>
            <a:r>
              <a:rPr lang="en-US" altLang="ko-KR" dirty="0"/>
              <a:t>Almost impossible to achieve</a:t>
            </a:r>
            <a:endParaRPr lang="ko-KR" altLang="en-US" dirty="0"/>
          </a:p>
        </p:txBody>
      </p:sp>
      <p:grpSp>
        <p:nvGrpSpPr>
          <p:cNvPr id="3" name="그룹 2"/>
          <p:cNvGrpSpPr/>
          <p:nvPr/>
        </p:nvGrpSpPr>
        <p:grpSpPr>
          <a:xfrm>
            <a:off x="2485389" y="2438400"/>
            <a:ext cx="6963410" cy="3891361"/>
            <a:chOff x="1583688" y="1941380"/>
            <a:chExt cx="8132361" cy="4388381"/>
          </a:xfrm>
        </p:grpSpPr>
        <p:cxnSp>
          <p:nvCxnSpPr>
            <p:cNvPr id="7" name="직선 화살표 연결선 6"/>
            <p:cNvCxnSpPr/>
            <p:nvPr/>
          </p:nvCxnSpPr>
          <p:spPr>
            <a:xfrm>
              <a:off x="2184402" y="2443895"/>
              <a:ext cx="0" cy="3338512"/>
            </a:xfrm>
            <a:prstGeom prst="straightConnector1">
              <a:avLst/>
            </a:prstGeom>
            <a:ln w="603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직선 화살표 연결선 7"/>
            <p:cNvCxnSpPr/>
            <p:nvPr/>
          </p:nvCxnSpPr>
          <p:spPr>
            <a:xfrm flipH="1">
              <a:off x="2184402" y="5782407"/>
              <a:ext cx="5464909" cy="0"/>
            </a:xfrm>
            <a:prstGeom prst="straightConnector1">
              <a:avLst/>
            </a:prstGeom>
            <a:ln w="603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 name="직선 화살표 연결선 8"/>
            <p:cNvCxnSpPr/>
            <p:nvPr/>
          </p:nvCxnSpPr>
          <p:spPr>
            <a:xfrm flipH="1">
              <a:off x="2184402" y="2443895"/>
              <a:ext cx="4357078" cy="3338512"/>
            </a:xfrm>
            <a:prstGeom prst="straightConnector1">
              <a:avLst/>
            </a:prstGeom>
            <a:ln w="60325">
              <a:solidFill>
                <a:srgbClr val="00B050"/>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81418" y="5868096"/>
              <a:ext cx="5070875" cy="461665"/>
            </a:xfrm>
            <a:prstGeom prst="rect">
              <a:avLst/>
            </a:prstGeom>
            <a:noFill/>
          </p:spPr>
          <p:txBody>
            <a:bodyPr wrap="none" rtlCol="0">
              <a:spAutoFit/>
            </a:bodyPr>
            <a:lstStyle/>
            <a:p>
              <a:r>
                <a:rPr lang="en-US" altLang="ko-KR" sz="2400" b="1" dirty="0">
                  <a:latin typeface="Arial" panose="020B0604020202020204" pitchFamily="34" charset="0"/>
                  <a:cs typeface="Arial" panose="020B0604020202020204" pitchFamily="34" charset="0"/>
                </a:rPr>
                <a:t>Number of allocated Processors</a:t>
              </a:r>
              <a:endParaRPr lang="ko-KR" altLang="en-US" sz="2400" b="1" dirty="0">
                <a:latin typeface="Arial" panose="020B0604020202020204" pitchFamily="34" charset="0"/>
                <a:cs typeface="Arial" panose="020B0604020202020204" pitchFamily="34" charset="0"/>
              </a:endParaRPr>
            </a:p>
          </p:txBody>
        </p:sp>
        <p:sp>
          <p:nvSpPr>
            <p:cNvPr id="11" name="자유형 10"/>
            <p:cNvSpPr/>
            <p:nvPr/>
          </p:nvSpPr>
          <p:spPr>
            <a:xfrm>
              <a:off x="2198080" y="4129410"/>
              <a:ext cx="4747846" cy="1582660"/>
            </a:xfrm>
            <a:custGeom>
              <a:avLst/>
              <a:gdLst>
                <a:gd name="connsiteX0" fmla="*/ 0 w 4747846"/>
                <a:gd name="connsiteY0" fmla="*/ 1582660 h 1582660"/>
                <a:gd name="connsiteX1" fmla="*/ 2919046 w 4747846"/>
                <a:gd name="connsiteY1" fmla="*/ 105552 h 1582660"/>
                <a:gd name="connsiteX2" fmla="*/ 4747846 w 4747846"/>
                <a:gd name="connsiteY2" fmla="*/ 140721 h 1582660"/>
              </a:gdLst>
              <a:ahLst/>
              <a:cxnLst>
                <a:cxn ang="0">
                  <a:pos x="connsiteX0" y="connsiteY0"/>
                </a:cxn>
                <a:cxn ang="0">
                  <a:pos x="connsiteX1" y="connsiteY1"/>
                </a:cxn>
                <a:cxn ang="0">
                  <a:pos x="connsiteX2" y="connsiteY2"/>
                </a:cxn>
              </a:cxnLst>
              <a:rect l="l" t="t" r="r" b="b"/>
              <a:pathLst>
                <a:path w="4747846" h="1582660">
                  <a:moveTo>
                    <a:pt x="0" y="1582660"/>
                  </a:moveTo>
                  <a:cubicBezTo>
                    <a:pt x="1063869" y="964267"/>
                    <a:pt x="2127738" y="345875"/>
                    <a:pt x="2919046" y="105552"/>
                  </a:cubicBezTo>
                  <a:cubicBezTo>
                    <a:pt x="3710354" y="-134771"/>
                    <a:pt x="4448908" y="105552"/>
                    <a:pt x="4747846" y="140721"/>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자유형 11"/>
            <p:cNvSpPr/>
            <p:nvPr/>
          </p:nvSpPr>
          <p:spPr>
            <a:xfrm>
              <a:off x="2198080" y="2300654"/>
              <a:ext cx="3868616" cy="3411416"/>
            </a:xfrm>
            <a:custGeom>
              <a:avLst/>
              <a:gdLst>
                <a:gd name="connsiteX0" fmla="*/ 0 w 3868616"/>
                <a:gd name="connsiteY0" fmla="*/ 3411416 h 3411416"/>
                <a:gd name="connsiteX1" fmla="*/ 2373923 w 3868616"/>
                <a:gd name="connsiteY1" fmla="*/ 1565031 h 3411416"/>
                <a:gd name="connsiteX2" fmla="*/ 3868616 w 3868616"/>
                <a:gd name="connsiteY2" fmla="*/ 0 h 3411416"/>
              </a:gdLst>
              <a:ahLst/>
              <a:cxnLst>
                <a:cxn ang="0">
                  <a:pos x="connsiteX0" y="connsiteY0"/>
                </a:cxn>
                <a:cxn ang="0">
                  <a:pos x="connsiteX1" y="connsiteY1"/>
                </a:cxn>
                <a:cxn ang="0">
                  <a:pos x="connsiteX2" y="connsiteY2"/>
                </a:cxn>
              </a:cxnLst>
              <a:rect l="l" t="t" r="r" b="b"/>
              <a:pathLst>
                <a:path w="3868616" h="3411416">
                  <a:moveTo>
                    <a:pt x="0" y="3411416"/>
                  </a:moveTo>
                  <a:cubicBezTo>
                    <a:pt x="864577" y="2772508"/>
                    <a:pt x="1729154" y="2133600"/>
                    <a:pt x="2373923" y="1565031"/>
                  </a:cubicBezTo>
                  <a:cubicBezTo>
                    <a:pt x="3018692" y="996462"/>
                    <a:pt x="3443654" y="498231"/>
                    <a:pt x="3868616" y="0"/>
                  </a:cubicBezTo>
                </a:path>
              </a:pathLst>
            </a:cu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5663167" y="1941380"/>
              <a:ext cx="825867" cy="369332"/>
            </a:xfrm>
            <a:prstGeom prst="rect">
              <a:avLst/>
            </a:prstGeom>
            <a:noFill/>
          </p:spPr>
          <p:txBody>
            <a:bodyPr wrap="none" rtlCol="0">
              <a:spAutoFit/>
            </a:bodyPr>
            <a:lstStyle/>
            <a:p>
              <a:r>
                <a:rPr lang="en-US" altLang="ko-KR" b="1" dirty="0">
                  <a:solidFill>
                    <a:srgbClr val="FF0000"/>
                  </a:solidFill>
                  <a:latin typeface="Arial" panose="020B0604020202020204" pitchFamily="34" charset="0"/>
                  <a:cs typeface="Arial" panose="020B0604020202020204" pitchFamily="34" charset="0"/>
                </a:rPr>
                <a:t>Never</a:t>
              </a:r>
              <a:endParaRPr lang="ko-KR" altLang="en-US" sz="24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6541479" y="2259228"/>
              <a:ext cx="3174570" cy="416505"/>
            </a:xfrm>
            <a:prstGeom prst="rect">
              <a:avLst/>
            </a:prstGeom>
            <a:noFill/>
          </p:spPr>
          <p:txBody>
            <a:bodyPr wrap="square" rtlCol="0">
              <a:spAutoFit/>
            </a:bodyPr>
            <a:lstStyle/>
            <a:p>
              <a:r>
                <a:rPr lang="en-US" altLang="ko-KR" b="1" dirty="0">
                  <a:solidFill>
                    <a:srgbClr val="00B050"/>
                  </a:solidFill>
                  <a:latin typeface="Arial" panose="020B0604020202020204" pitchFamily="34" charset="0"/>
                  <a:cs typeface="Arial" panose="020B0604020202020204" pitchFamily="34" charset="0"/>
                </a:rPr>
                <a:t>Monotonic increasing</a:t>
              </a:r>
              <a:endParaRPr lang="ko-KR" altLang="en-US" sz="2400" b="1" dirty="0">
                <a:solidFill>
                  <a:srgbClr val="00B050"/>
                </a:solidFill>
                <a:latin typeface="Arial" panose="020B0604020202020204" pitchFamily="34" charset="0"/>
                <a:cs typeface="Arial" panose="020B0604020202020204" pitchFamily="34" charset="0"/>
              </a:endParaRPr>
            </a:p>
          </p:txBody>
        </p:sp>
        <p:sp>
          <p:nvSpPr>
            <p:cNvPr id="15" name="TextBox 14"/>
            <p:cNvSpPr txBox="1"/>
            <p:nvPr/>
          </p:nvSpPr>
          <p:spPr>
            <a:xfrm>
              <a:off x="7039359" y="4108188"/>
              <a:ext cx="1082348"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Majority</a:t>
              </a:r>
              <a:endParaRPr lang="ko-KR" altLang="en-US" sz="2400" b="1" dirty="0">
                <a:latin typeface="Arial" panose="020B0604020202020204" pitchFamily="34" charset="0"/>
                <a:cs typeface="Arial" panose="020B0604020202020204" pitchFamily="34" charset="0"/>
              </a:endParaRPr>
            </a:p>
          </p:txBody>
        </p:sp>
        <p:sp>
          <p:nvSpPr>
            <p:cNvPr id="16" name="타원 15"/>
            <p:cNvSpPr/>
            <p:nvPr/>
          </p:nvSpPr>
          <p:spPr>
            <a:xfrm>
              <a:off x="5662249" y="4006359"/>
              <a:ext cx="175847" cy="20738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401358" y="4260598"/>
              <a:ext cx="697627" cy="369332"/>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Goal</a:t>
              </a:r>
              <a:endParaRPr lang="ko-KR" altLang="en-US" sz="2400" b="1" dirty="0">
                <a:latin typeface="Arial" panose="020B0604020202020204" pitchFamily="34" charset="0"/>
                <a:cs typeface="Arial" panose="020B0604020202020204" pitchFamily="34" charset="0"/>
              </a:endParaRPr>
            </a:p>
          </p:txBody>
        </p:sp>
        <p:sp>
          <p:nvSpPr>
            <p:cNvPr id="5" name="TextBox 4"/>
            <p:cNvSpPr txBox="1"/>
            <p:nvPr/>
          </p:nvSpPr>
          <p:spPr>
            <a:xfrm>
              <a:off x="1583688" y="2259228"/>
              <a:ext cx="553998" cy="2842378"/>
            </a:xfrm>
            <a:prstGeom prst="rect">
              <a:avLst/>
            </a:prstGeom>
            <a:noFill/>
          </p:spPr>
          <p:txBody>
            <a:bodyPr vert="vert270" wrap="square" rtlCol="0">
              <a:spAutoFit/>
            </a:bodyPr>
            <a:lstStyle/>
            <a:p>
              <a:r>
                <a:rPr lang="en-US" altLang="ko-KR" sz="2400" b="1" dirty="0">
                  <a:latin typeface="Arial" panose="020B0604020202020204" pitchFamily="34" charset="0"/>
                  <a:cs typeface="Arial" panose="020B0604020202020204" pitchFamily="34" charset="0"/>
                </a:rPr>
                <a:t>Speedup</a:t>
              </a:r>
              <a:endParaRPr lang="ko-KR" altLang="en-US" sz="2400" b="1" dirty="0">
                <a:latin typeface="Arial" panose="020B0604020202020204" pitchFamily="34" charset="0"/>
                <a:cs typeface="Arial" panose="020B0604020202020204" pitchFamily="34" charset="0"/>
              </a:endParaRPr>
            </a:p>
          </p:txBody>
        </p:sp>
      </p:grpSp>
      <p:sp>
        <p:nvSpPr>
          <p:cNvPr id="18" name="TextBox 17"/>
          <p:cNvSpPr txBox="1"/>
          <p:nvPr/>
        </p:nvSpPr>
        <p:spPr>
          <a:xfrm>
            <a:off x="-248194" y="5309819"/>
            <a:ext cx="12656094" cy="1200329"/>
          </a:xfrm>
          <a:prstGeom prst="rect">
            <a:avLst/>
          </a:prstGeom>
          <a:solidFill>
            <a:schemeClr val="tx1">
              <a:lumMod val="95000"/>
              <a:lumOff val="5000"/>
            </a:schemeClr>
          </a:solidFill>
        </p:spPr>
        <p:txBody>
          <a:bodyPr wrap="square" rtlCol="0">
            <a:spAutoFit/>
          </a:bodyPr>
          <a:lstStyle/>
          <a:p>
            <a:pPr algn="ctr">
              <a:lnSpc>
                <a:spcPct val="150000"/>
              </a:lnSpc>
            </a:pPr>
            <a:r>
              <a:rPr lang="en-US" altLang="ko-KR" sz="2400" b="1" dirty="0">
                <a:solidFill>
                  <a:schemeClr val="bg1"/>
                </a:solidFill>
                <a:latin typeface="Arial" panose="020B0604020202020204" pitchFamily="34" charset="0"/>
                <a:cs typeface="Arial" panose="020B0604020202020204" pitchFamily="34" charset="0"/>
              </a:rPr>
              <a:t>Many parallel applications achieve maximum speedup </a:t>
            </a:r>
          </a:p>
          <a:p>
            <a:pPr algn="ctr">
              <a:lnSpc>
                <a:spcPct val="150000"/>
              </a:lnSpc>
            </a:pPr>
            <a:r>
              <a:rPr lang="en-US" altLang="ko-KR" sz="2400" b="1" dirty="0">
                <a:solidFill>
                  <a:schemeClr val="bg1"/>
                </a:solidFill>
                <a:latin typeface="Arial" panose="020B0604020202020204" pitchFamily="34" charset="0"/>
                <a:cs typeface="Arial" panose="020B0604020202020204" pitchFamily="34" charset="0"/>
              </a:rPr>
              <a:t>at some intermediate allocation.</a:t>
            </a:r>
          </a:p>
        </p:txBody>
      </p:sp>
    </p:spTree>
    <p:extLst>
      <p:ext uri="{BB962C8B-B14F-4D97-AF65-F5344CB8AC3E}">
        <p14:creationId xmlns:p14="http://schemas.microsoft.com/office/powerpoint/2010/main" val="2951614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9E1023-6C50-4565-9DAF-DB747011A637}"/>
              </a:ext>
            </a:extLst>
          </p:cNvPr>
          <p:cNvSpPr>
            <a:spLocks noGrp="1"/>
          </p:cNvSpPr>
          <p:nvPr>
            <p:ph type="title"/>
          </p:nvPr>
        </p:nvSpPr>
        <p:spPr/>
        <p:txBody>
          <a:bodyPr/>
          <a:lstStyle/>
          <a:p>
            <a:r>
              <a:rPr lang="en-US" altLang="ko-KR" dirty="0"/>
              <a:t>False Assumptions of Basic Self-tuning</a:t>
            </a:r>
            <a:endParaRPr lang="ko-KR" altLang="en-US" dirty="0"/>
          </a:p>
        </p:txBody>
      </p:sp>
      <p:sp>
        <p:nvSpPr>
          <p:cNvPr id="3" name="내용 개체 틀 2">
            <a:extLst>
              <a:ext uri="{FF2B5EF4-FFF2-40B4-BE49-F238E27FC236}">
                <a16:creationId xmlns:a16="http://schemas.microsoft.com/office/drawing/2014/main" id="{77BD0804-96D5-4129-89B0-810EF9A0E537}"/>
              </a:ext>
            </a:extLst>
          </p:cNvPr>
          <p:cNvSpPr>
            <a:spLocks noGrp="1"/>
          </p:cNvSpPr>
          <p:nvPr>
            <p:ph idx="1"/>
          </p:nvPr>
        </p:nvSpPr>
        <p:spPr/>
        <p:txBody>
          <a:bodyPr/>
          <a:lstStyle/>
          <a:p>
            <a:r>
              <a:rPr lang="en-US" altLang="ko-KR" i="1" dirty="0"/>
              <a:t>Speedup is not a function of time</a:t>
            </a:r>
            <a:endParaRPr lang="en-US" altLang="ko-KR" b="1" i="1" dirty="0"/>
          </a:p>
          <a:p>
            <a:pPr lvl="1"/>
            <a:r>
              <a:rPr lang="en-US" altLang="ko-KR" b="1" i="1" dirty="0"/>
              <a:t>Problem:</a:t>
            </a:r>
            <a:r>
              <a:rPr lang="en-US" altLang="ko-KR" dirty="0"/>
              <a:t> Job’s speedup function changes over time</a:t>
            </a:r>
          </a:p>
          <a:p>
            <a:pPr lvl="2"/>
            <a:r>
              <a:rPr lang="en-US" altLang="ko-KR" dirty="0"/>
              <a:t>Allocation found at the beginning of execution can be </a:t>
            </a:r>
            <a:r>
              <a:rPr lang="en-US" altLang="ko-KR" dirty="0">
                <a:solidFill>
                  <a:srgbClr val="C00000"/>
                </a:solidFill>
              </a:rPr>
              <a:t>inappropriate later</a:t>
            </a:r>
          </a:p>
          <a:p>
            <a:pPr lvl="1"/>
            <a:endParaRPr lang="en-US" altLang="ko-KR" b="1" i="1" dirty="0"/>
          </a:p>
          <a:p>
            <a:pPr lvl="1"/>
            <a:endParaRPr lang="en-US" altLang="ko-KR" b="1" i="1" dirty="0"/>
          </a:p>
          <a:p>
            <a:r>
              <a:rPr lang="en-US" altLang="ko-KR" i="1" dirty="0"/>
              <a:t>The speedup values of successive iterations are directly comparable</a:t>
            </a:r>
          </a:p>
          <a:p>
            <a:pPr lvl="1"/>
            <a:r>
              <a:rPr lang="en-US" altLang="ko-KR" b="1" i="1" dirty="0">
                <a:solidFill>
                  <a:schemeClr val="bg1"/>
                </a:solidFill>
              </a:rPr>
              <a:t>Problem:</a:t>
            </a:r>
            <a:r>
              <a:rPr lang="en-US" altLang="ko-KR" dirty="0">
                <a:solidFill>
                  <a:schemeClr val="bg1"/>
                </a:solidFill>
              </a:rPr>
              <a:t> Speedup is likely to vary from iteration to iteration</a:t>
            </a:r>
          </a:p>
          <a:p>
            <a:pPr lvl="2"/>
            <a:r>
              <a:rPr lang="en-US" altLang="ko-KR" dirty="0">
                <a:solidFill>
                  <a:schemeClr val="bg1"/>
                </a:solidFill>
              </a:rPr>
              <a:t>Such variations can cause basic self-tuning to converge to a sub-optimal allocation</a:t>
            </a:r>
            <a:endParaRPr lang="ko-KR" altLang="en-US" dirty="0">
              <a:solidFill>
                <a:schemeClr val="bg1"/>
              </a:solidFill>
            </a:endParaRPr>
          </a:p>
        </p:txBody>
      </p:sp>
    </p:spTree>
    <p:extLst>
      <p:ext uri="{BB962C8B-B14F-4D97-AF65-F5344CB8AC3E}">
        <p14:creationId xmlns:p14="http://schemas.microsoft.com/office/powerpoint/2010/main" val="2092171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9E1023-6C50-4565-9DAF-DB747011A637}"/>
              </a:ext>
            </a:extLst>
          </p:cNvPr>
          <p:cNvSpPr>
            <a:spLocks noGrp="1"/>
          </p:cNvSpPr>
          <p:nvPr>
            <p:ph type="title"/>
          </p:nvPr>
        </p:nvSpPr>
        <p:spPr/>
        <p:txBody>
          <a:bodyPr/>
          <a:lstStyle/>
          <a:p>
            <a:r>
              <a:rPr lang="en-US" altLang="ko-KR" dirty="0"/>
              <a:t>False Assumptions of Basic Self-tuning</a:t>
            </a:r>
            <a:endParaRPr lang="ko-KR" altLang="en-US" dirty="0"/>
          </a:p>
        </p:txBody>
      </p:sp>
      <p:sp>
        <p:nvSpPr>
          <p:cNvPr id="3" name="내용 개체 틀 2">
            <a:extLst>
              <a:ext uri="{FF2B5EF4-FFF2-40B4-BE49-F238E27FC236}">
                <a16:creationId xmlns:a16="http://schemas.microsoft.com/office/drawing/2014/main" id="{77BD0804-96D5-4129-89B0-810EF9A0E537}"/>
              </a:ext>
            </a:extLst>
          </p:cNvPr>
          <p:cNvSpPr>
            <a:spLocks noGrp="1"/>
          </p:cNvSpPr>
          <p:nvPr>
            <p:ph idx="1"/>
          </p:nvPr>
        </p:nvSpPr>
        <p:spPr/>
        <p:txBody>
          <a:bodyPr/>
          <a:lstStyle/>
          <a:p>
            <a:r>
              <a:rPr lang="en-US" altLang="ko-KR" i="1" dirty="0"/>
              <a:t>Speedup is not a function of time</a:t>
            </a:r>
            <a:endParaRPr lang="en-US" altLang="ko-KR" b="1" i="1" dirty="0"/>
          </a:p>
          <a:p>
            <a:pPr lvl="1"/>
            <a:r>
              <a:rPr lang="en-US" altLang="ko-KR" b="1" i="1" dirty="0"/>
              <a:t>Problem:</a:t>
            </a:r>
            <a:r>
              <a:rPr lang="en-US" altLang="ko-KR" dirty="0"/>
              <a:t> Job’s speedup function changes over time</a:t>
            </a:r>
          </a:p>
          <a:p>
            <a:pPr lvl="2"/>
            <a:r>
              <a:rPr lang="en-US" altLang="ko-KR" dirty="0"/>
              <a:t>Allocation found at the beginning of execution can be </a:t>
            </a:r>
            <a:r>
              <a:rPr lang="en-US" altLang="ko-KR" dirty="0">
                <a:solidFill>
                  <a:srgbClr val="C00000"/>
                </a:solidFill>
              </a:rPr>
              <a:t>inappropriate later</a:t>
            </a:r>
          </a:p>
          <a:p>
            <a:pPr lvl="1"/>
            <a:endParaRPr lang="en-US" altLang="ko-KR" b="1" i="1" dirty="0"/>
          </a:p>
          <a:p>
            <a:pPr lvl="1"/>
            <a:endParaRPr lang="en-US" altLang="ko-KR" b="1" i="1" dirty="0"/>
          </a:p>
          <a:p>
            <a:r>
              <a:rPr lang="en-US" altLang="ko-KR" i="1" dirty="0"/>
              <a:t>The speedup values of successive iterations are directly comparable</a:t>
            </a:r>
          </a:p>
          <a:p>
            <a:pPr lvl="1"/>
            <a:r>
              <a:rPr lang="en-US" altLang="ko-KR" b="1" i="1" dirty="0"/>
              <a:t>Problem:</a:t>
            </a:r>
            <a:r>
              <a:rPr lang="en-US" altLang="ko-KR" dirty="0"/>
              <a:t> Speedup is likely to vary from iteration to iteration</a:t>
            </a:r>
          </a:p>
          <a:p>
            <a:pPr lvl="2"/>
            <a:r>
              <a:rPr lang="en-US" altLang="ko-KR" dirty="0">
                <a:solidFill>
                  <a:schemeClr val="bg1"/>
                </a:solidFill>
              </a:rPr>
              <a:t>Such variations can cause basic self-tuning to converge to a sub-optimal allocation</a:t>
            </a:r>
            <a:endParaRPr lang="ko-KR" altLang="en-US" dirty="0">
              <a:solidFill>
                <a:schemeClr val="bg1"/>
              </a:solidFill>
            </a:endParaRPr>
          </a:p>
        </p:txBody>
      </p:sp>
    </p:spTree>
    <p:extLst>
      <p:ext uri="{BB962C8B-B14F-4D97-AF65-F5344CB8AC3E}">
        <p14:creationId xmlns:p14="http://schemas.microsoft.com/office/powerpoint/2010/main" val="4170211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9E1023-6C50-4565-9DAF-DB747011A637}"/>
              </a:ext>
            </a:extLst>
          </p:cNvPr>
          <p:cNvSpPr>
            <a:spLocks noGrp="1"/>
          </p:cNvSpPr>
          <p:nvPr>
            <p:ph type="title"/>
          </p:nvPr>
        </p:nvSpPr>
        <p:spPr/>
        <p:txBody>
          <a:bodyPr/>
          <a:lstStyle/>
          <a:p>
            <a:r>
              <a:rPr lang="en-US" altLang="ko-KR" dirty="0"/>
              <a:t>False Assumptions of Basic Self-tuning</a:t>
            </a:r>
            <a:endParaRPr lang="ko-KR" altLang="en-US" dirty="0"/>
          </a:p>
        </p:txBody>
      </p:sp>
      <p:sp>
        <p:nvSpPr>
          <p:cNvPr id="3" name="내용 개체 틀 2">
            <a:extLst>
              <a:ext uri="{FF2B5EF4-FFF2-40B4-BE49-F238E27FC236}">
                <a16:creationId xmlns:a16="http://schemas.microsoft.com/office/drawing/2014/main" id="{77BD0804-96D5-4129-89B0-810EF9A0E537}"/>
              </a:ext>
            </a:extLst>
          </p:cNvPr>
          <p:cNvSpPr>
            <a:spLocks noGrp="1"/>
          </p:cNvSpPr>
          <p:nvPr>
            <p:ph idx="1"/>
          </p:nvPr>
        </p:nvSpPr>
        <p:spPr/>
        <p:txBody>
          <a:bodyPr/>
          <a:lstStyle/>
          <a:p>
            <a:r>
              <a:rPr lang="en-US" altLang="ko-KR" i="1" dirty="0"/>
              <a:t>Speedup is not a function of time</a:t>
            </a:r>
            <a:endParaRPr lang="en-US" altLang="ko-KR" b="1" i="1" dirty="0"/>
          </a:p>
          <a:p>
            <a:pPr lvl="1"/>
            <a:r>
              <a:rPr lang="en-US" altLang="ko-KR" b="1" i="1" dirty="0"/>
              <a:t>Problem:</a:t>
            </a:r>
            <a:r>
              <a:rPr lang="en-US" altLang="ko-KR" dirty="0"/>
              <a:t> Job’s speedup function changes over time</a:t>
            </a:r>
          </a:p>
          <a:p>
            <a:pPr lvl="2"/>
            <a:r>
              <a:rPr lang="en-US" altLang="ko-KR" dirty="0"/>
              <a:t>Allocation found at the beginning of execution can be </a:t>
            </a:r>
            <a:r>
              <a:rPr lang="en-US" altLang="ko-KR" dirty="0">
                <a:solidFill>
                  <a:srgbClr val="C00000"/>
                </a:solidFill>
              </a:rPr>
              <a:t>inappropriate later</a:t>
            </a:r>
          </a:p>
          <a:p>
            <a:pPr lvl="1"/>
            <a:endParaRPr lang="en-US" altLang="ko-KR" b="1" i="1" dirty="0"/>
          </a:p>
          <a:p>
            <a:pPr lvl="1"/>
            <a:endParaRPr lang="en-US" altLang="ko-KR" b="1" i="1" dirty="0"/>
          </a:p>
          <a:p>
            <a:r>
              <a:rPr lang="en-US" altLang="ko-KR" i="1" dirty="0"/>
              <a:t>The speedup values of successive iterations are directly comparable</a:t>
            </a:r>
          </a:p>
          <a:p>
            <a:pPr lvl="1"/>
            <a:r>
              <a:rPr lang="en-US" altLang="ko-KR" b="1" i="1" dirty="0"/>
              <a:t>Problem:</a:t>
            </a:r>
            <a:r>
              <a:rPr lang="en-US" altLang="ko-KR" dirty="0"/>
              <a:t> Speedup is likely to vary from iteration to iteration</a:t>
            </a:r>
          </a:p>
          <a:p>
            <a:pPr lvl="2"/>
            <a:r>
              <a:rPr lang="en-US" altLang="ko-KR" dirty="0"/>
              <a:t>Such variations can cause basic self-tuning to </a:t>
            </a:r>
            <a:r>
              <a:rPr lang="en-US" altLang="ko-KR" dirty="0">
                <a:solidFill>
                  <a:srgbClr val="C00000"/>
                </a:solidFill>
              </a:rPr>
              <a:t>converge to a sub-optimal</a:t>
            </a:r>
            <a:r>
              <a:rPr lang="en-US" altLang="ko-KR" dirty="0"/>
              <a:t> allocation</a:t>
            </a:r>
            <a:endParaRPr lang="ko-KR" altLang="en-US" dirty="0"/>
          </a:p>
        </p:txBody>
      </p:sp>
    </p:spTree>
    <p:extLst>
      <p:ext uri="{BB962C8B-B14F-4D97-AF65-F5344CB8AC3E}">
        <p14:creationId xmlns:p14="http://schemas.microsoft.com/office/powerpoint/2010/main" val="3689258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E3F52E5-E692-4274-9A8A-07769650B313}"/>
              </a:ext>
            </a:extLst>
          </p:cNvPr>
          <p:cNvSpPr>
            <a:spLocks noGrp="1"/>
          </p:cNvSpPr>
          <p:nvPr>
            <p:ph type="title"/>
          </p:nvPr>
        </p:nvSpPr>
        <p:spPr>
          <a:xfrm>
            <a:off x="618226" y="387556"/>
            <a:ext cx="10955548" cy="757130"/>
          </a:xfrm>
        </p:spPr>
        <p:txBody>
          <a:bodyPr/>
          <a:lstStyle/>
          <a:p>
            <a:r>
              <a:rPr lang="en-US" altLang="ko-KR" dirty="0"/>
              <a:t>Refining the basic Self-Tuning approach</a:t>
            </a:r>
            <a:endParaRPr lang="ko-KR" altLang="en-US" dirty="0"/>
          </a:p>
        </p:txBody>
      </p:sp>
      <p:sp>
        <p:nvSpPr>
          <p:cNvPr id="3" name="내용 개체 틀 2">
            <a:extLst>
              <a:ext uri="{FF2B5EF4-FFF2-40B4-BE49-F238E27FC236}">
                <a16:creationId xmlns:a16="http://schemas.microsoft.com/office/drawing/2014/main" id="{8849DE31-1ED9-4EE9-9279-647495A952E6}"/>
              </a:ext>
            </a:extLst>
          </p:cNvPr>
          <p:cNvSpPr>
            <a:spLocks noGrp="1"/>
          </p:cNvSpPr>
          <p:nvPr>
            <p:ph idx="1"/>
          </p:nvPr>
        </p:nvSpPr>
        <p:spPr/>
        <p:txBody>
          <a:bodyPr/>
          <a:lstStyle/>
          <a:p>
            <a:r>
              <a:rPr lang="en-US" altLang="ko-KR" dirty="0"/>
              <a:t>Change-driven self-tuning algorithm (CST)</a:t>
            </a:r>
          </a:p>
          <a:p>
            <a:pPr lvl="1"/>
            <a:r>
              <a:rPr lang="en-US" altLang="ko-KR" dirty="0"/>
              <a:t>Monitor job efficiency and rerun the search procedure, </a:t>
            </a:r>
            <a:br>
              <a:rPr lang="en-US" altLang="ko-KR" dirty="0"/>
            </a:br>
            <a:r>
              <a:rPr lang="en-US" altLang="ko-KR" dirty="0"/>
              <a:t>whenever a significant change in efficiency occurs</a:t>
            </a:r>
          </a:p>
          <a:p>
            <a:pPr lvl="1"/>
            <a:endParaRPr lang="en-US" altLang="ko-KR" dirty="0"/>
          </a:p>
        </p:txBody>
      </p:sp>
    </p:spTree>
    <p:extLst>
      <p:ext uri="{BB962C8B-B14F-4D97-AF65-F5344CB8AC3E}">
        <p14:creationId xmlns:p14="http://schemas.microsoft.com/office/powerpoint/2010/main" val="364446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E3F52E5-E692-4274-9A8A-07769650B313}"/>
              </a:ext>
            </a:extLst>
          </p:cNvPr>
          <p:cNvSpPr>
            <a:spLocks noGrp="1"/>
          </p:cNvSpPr>
          <p:nvPr>
            <p:ph type="title"/>
          </p:nvPr>
        </p:nvSpPr>
        <p:spPr>
          <a:xfrm>
            <a:off x="618226" y="387556"/>
            <a:ext cx="10955548" cy="757130"/>
          </a:xfrm>
        </p:spPr>
        <p:txBody>
          <a:bodyPr/>
          <a:lstStyle/>
          <a:p>
            <a:r>
              <a:rPr lang="en-US" altLang="ko-KR" dirty="0"/>
              <a:t>Refining the basic Self-Tuning approach</a:t>
            </a:r>
            <a:endParaRPr lang="ko-KR" altLang="en-US" dirty="0"/>
          </a:p>
        </p:txBody>
      </p:sp>
      <p:sp>
        <p:nvSpPr>
          <p:cNvPr id="3" name="내용 개체 틀 2">
            <a:extLst>
              <a:ext uri="{FF2B5EF4-FFF2-40B4-BE49-F238E27FC236}">
                <a16:creationId xmlns:a16="http://schemas.microsoft.com/office/drawing/2014/main" id="{8849DE31-1ED9-4EE9-9279-647495A952E6}"/>
              </a:ext>
            </a:extLst>
          </p:cNvPr>
          <p:cNvSpPr>
            <a:spLocks noGrp="1"/>
          </p:cNvSpPr>
          <p:nvPr>
            <p:ph idx="1"/>
          </p:nvPr>
        </p:nvSpPr>
        <p:spPr/>
        <p:txBody>
          <a:bodyPr/>
          <a:lstStyle/>
          <a:p>
            <a:r>
              <a:rPr lang="en-US" altLang="ko-KR" dirty="0"/>
              <a:t>Change-driven self-tuning algorithm (CST)</a:t>
            </a:r>
          </a:p>
          <a:p>
            <a:pPr lvl="1"/>
            <a:r>
              <a:rPr lang="en-US" altLang="ko-KR" dirty="0"/>
              <a:t>Monitor job efficiency and rerun the search procedure, </a:t>
            </a:r>
            <a:br>
              <a:rPr lang="en-US" altLang="ko-KR" dirty="0"/>
            </a:br>
            <a:r>
              <a:rPr lang="en-US" altLang="ko-KR" dirty="0"/>
              <a:t>whenever a significant change in efficiency occurs</a:t>
            </a:r>
          </a:p>
          <a:p>
            <a:pPr lvl="1"/>
            <a:endParaRPr lang="en-US" altLang="ko-KR" dirty="0"/>
          </a:p>
          <a:p>
            <a:r>
              <a:rPr lang="en-US" altLang="ko-KR" dirty="0"/>
              <a:t>Time-driven self-tuning algorithm (TST)</a:t>
            </a:r>
          </a:p>
          <a:p>
            <a:pPr lvl="1"/>
            <a:r>
              <a:rPr lang="en-US" altLang="ko-KR" dirty="0"/>
              <a:t>Job efficiency </a:t>
            </a:r>
            <a:r>
              <a:rPr lang="en-US" altLang="ko-KR" dirty="0">
                <a:solidFill>
                  <a:schemeClr val="accent1"/>
                </a:solidFill>
              </a:rPr>
              <a:t>can change</a:t>
            </a:r>
            <a:r>
              <a:rPr lang="en-US" altLang="ko-KR" dirty="0"/>
              <a:t> in the middle of CST search</a:t>
            </a:r>
          </a:p>
          <a:p>
            <a:pPr lvl="1"/>
            <a:r>
              <a:rPr lang="en-US" altLang="ko-KR" dirty="0"/>
              <a:t>Includes change-driven self-tuning,</a:t>
            </a:r>
            <a:br>
              <a:rPr lang="en-US" altLang="ko-KR" dirty="0"/>
            </a:br>
            <a:r>
              <a:rPr lang="en-US" altLang="ko-KR" dirty="0"/>
              <a:t>also rerun the search procedure periodically </a:t>
            </a:r>
            <a:r>
              <a:rPr lang="en-US" altLang="ko-KR" dirty="0">
                <a:solidFill>
                  <a:schemeClr val="accent1"/>
                </a:solidFill>
              </a:rPr>
              <a:t>regardless of change</a:t>
            </a:r>
            <a:r>
              <a:rPr lang="en-US" altLang="ko-KR" dirty="0"/>
              <a:t> in job efficiency</a:t>
            </a:r>
            <a:endParaRPr lang="ko-KR" altLang="en-US" dirty="0"/>
          </a:p>
        </p:txBody>
      </p:sp>
    </p:spTree>
    <p:extLst>
      <p:ext uri="{BB962C8B-B14F-4D97-AF65-F5344CB8AC3E}">
        <p14:creationId xmlns:p14="http://schemas.microsoft.com/office/powerpoint/2010/main" val="2874055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545F06-E6AB-41CC-8BB0-B7D6B6F354F2}"/>
              </a:ext>
            </a:extLst>
          </p:cNvPr>
          <p:cNvSpPr>
            <a:spLocks noGrp="1"/>
          </p:cNvSpPr>
          <p:nvPr>
            <p:ph type="title"/>
          </p:nvPr>
        </p:nvSpPr>
        <p:spPr/>
        <p:txBody>
          <a:bodyPr/>
          <a:lstStyle/>
          <a:p>
            <a:r>
              <a:rPr lang="en-US" altLang="ko-KR" dirty="0"/>
              <a:t>Performance - Improvement</a:t>
            </a:r>
            <a:endParaRPr lang="ko-KR" altLang="en-US" dirty="0"/>
          </a:p>
        </p:txBody>
      </p:sp>
      <p:sp>
        <p:nvSpPr>
          <p:cNvPr id="3" name="내용 개체 틀 2">
            <a:extLst>
              <a:ext uri="{FF2B5EF4-FFF2-40B4-BE49-F238E27FC236}">
                <a16:creationId xmlns:a16="http://schemas.microsoft.com/office/drawing/2014/main" id="{058FC480-8324-4D62-A804-5C9F2248BEE1}"/>
              </a:ext>
            </a:extLst>
          </p:cNvPr>
          <p:cNvSpPr>
            <a:spLocks noGrp="1"/>
          </p:cNvSpPr>
          <p:nvPr>
            <p:ph idx="1"/>
          </p:nvPr>
        </p:nvSpPr>
        <p:spPr/>
        <p:txBody>
          <a:bodyPr/>
          <a:lstStyle/>
          <a:p>
            <a:r>
              <a:rPr lang="en-US" altLang="ko-KR" dirty="0"/>
              <a:t>Basic self-tuning often significantly improves performance over no tuning</a:t>
            </a:r>
            <a:endParaRPr lang="ko-KR" altLang="en-US" dirty="0"/>
          </a:p>
        </p:txBody>
      </p:sp>
      <p:pic>
        <p:nvPicPr>
          <p:cNvPr id="4" name="그림 3">
            <a:extLst>
              <a:ext uri="{FF2B5EF4-FFF2-40B4-BE49-F238E27FC236}">
                <a16:creationId xmlns:a16="http://schemas.microsoft.com/office/drawing/2014/main" id="{64247010-9234-4A7F-8F13-7D07B9372A64}"/>
              </a:ext>
            </a:extLst>
          </p:cNvPr>
          <p:cNvPicPr>
            <a:picLocks noChangeAspect="1"/>
          </p:cNvPicPr>
          <p:nvPr/>
        </p:nvPicPr>
        <p:blipFill>
          <a:blip r:embed="rId2"/>
          <a:stretch>
            <a:fillRect/>
          </a:stretch>
        </p:blipFill>
        <p:spPr>
          <a:xfrm>
            <a:off x="1074401" y="2491033"/>
            <a:ext cx="4865005" cy="3772512"/>
          </a:xfrm>
          <a:prstGeom prst="rect">
            <a:avLst/>
          </a:prstGeom>
        </p:spPr>
      </p:pic>
      <p:pic>
        <p:nvPicPr>
          <p:cNvPr id="5" name="그림 4">
            <a:extLst>
              <a:ext uri="{FF2B5EF4-FFF2-40B4-BE49-F238E27FC236}">
                <a16:creationId xmlns:a16="http://schemas.microsoft.com/office/drawing/2014/main" id="{073D7580-F287-4084-99F6-AB52BA444F32}"/>
              </a:ext>
            </a:extLst>
          </p:cNvPr>
          <p:cNvPicPr>
            <a:picLocks noChangeAspect="1"/>
          </p:cNvPicPr>
          <p:nvPr/>
        </p:nvPicPr>
        <p:blipFill>
          <a:blip r:embed="rId3"/>
          <a:stretch>
            <a:fillRect/>
          </a:stretch>
        </p:blipFill>
        <p:spPr>
          <a:xfrm>
            <a:off x="6395581" y="2491033"/>
            <a:ext cx="4924425" cy="3905250"/>
          </a:xfrm>
          <a:prstGeom prst="rect">
            <a:avLst/>
          </a:prstGeom>
        </p:spPr>
      </p:pic>
      <p:cxnSp>
        <p:nvCxnSpPr>
          <p:cNvPr id="7" name="직선 화살표 연결선 6">
            <a:extLst>
              <a:ext uri="{FF2B5EF4-FFF2-40B4-BE49-F238E27FC236}">
                <a16:creationId xmlns:a16="http://schemas.microsoft.com/office/drawing/2014/main" id="{29EF27BC-298C-4EEC-878F-9CD21BC45FC2}"/>
              </a:ext>
            </a:extLst>
          </p:cNvPr>
          <p:cNvCxnSpPr>
            <a:cxnSpLocks/>
          </p:cNvCxnSpPr>
          <p:nvPr/>
        </p:nvCxnSpPr>
        <p:spPr>
          <a:xfrm>
            <a:off x="4914900" y="3571875"/>
            <a:ext cx="0" cy="1209675"/>
          </a:xfrm>
          <a:prstGeom prst="straightConnector1">
            <a:avLst/>
          </a:prstGeom>
          <a:ln w="3810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9" name="직선 화살표 연결선 8">
            <a:extLst>
              <a:ext uri="{FF2B5EF4-FFF2-40B4-BE49-F238E27FC236}">
                <a16:creationId xmlns:a16="http://schemas.microsoft.com/office/drawing/2014/main" id="{D36DF072-E255-4DEE-BD90-09395235B4DC}"/>
              </a:ext>
            </a:extLst>
          </p:cNvPr>
          <p:cNvCxnSpPr>
            <a:cxnSpLocks/>
          </p:cNvCxnSpPr>
          <p:nvPr/>
        </p:nvCxnSpPr>
        <p:spPr>
          <a:xfrm>
            <a:off x="9420225" y="3295650"/>
            <a:ext cx="0" cy="1209675"/>
          </a:xfrm>
          <a:prstGeom prst="straightConnector1">
            <a:avLst/>
          </a:prstGeom>
          <a:ln w="3810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2E6D5F3D-7AAC-4553-B922-4540F0764E2F}"/>
              </a:ext>
            </a:extLst>
          </p:cNvPr>
          <p:cNvSpPr txBox="1"/>
          <p:nvPr/>
        </p:nvSpPr>
        <p:spPr>
          <a:xfrm>
            <a:off x="5796420" y="3024782"/>
            <a:ext cx="914400" cy="923330"/>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basic,</a:t>
            </a: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CST,</a:t>
            </a: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TST</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
        <p:nvSpPr>
          <p:cNvPr id="11" name="TextBox 10">
            <a:extLst>
              <a:ext uri="{FF2B5EF4-FFF2-40B4-BE49-F238E27FC236}">
                <a16:creationId xmlns:a16="http://schemas.microsoft.com/office/drawing/2014/main" id="{FE13ABB4-7BC2-4C1D-AF9E-79FBE5C4DD07}"/>
              </a:ext>
            </a:extLst>
          </p:cNvPr>
          <p:cNvSpPr txBox="1"/>
          <p:nvPr/>
        </p:nvSpPr>
        <p:spPr>
          <a:xfrm>
            <a:off x="5795396" y="4921162"/>
            <a:ext cx="914400"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no</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
        <p:nvSpPr>
          <p:cNvPr id="12" name="TextBox 11">
            <a:extLst>
              <a:ext uri="{FF2B5EF4-FFF2-40B4-BE49-F238E27FC236}">
                <a16:creationId xmlns:a16="http://schemas.microsoft.com/office/drawing/2014/main" id="{0937EE2A-8681-48E5-BDE3-6313668A4E15}"/>
              </a:ext>
            </a:extLst>
          </p:cNvPr>
          <p:cNvSpPr txBox="1"/>
          <p:nvPr/>
        </p:nvSpPr>
        <p:spPr>
          <a:xfrm>
            <a:off x="11175420" y="3871127"/>
            <a:ext cx="914400"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no</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
        <p:nvSpPr>
          <p:cNvPr id="13" name="TextBox 12">
            <a:extLst>
              <a:ext uri="{FF2B5EF4-FFF2-40B4-BE49-F238E27FC236}">
                <a16:creationId xmlns:a16="http://schemas.microsoft.com/office/drawing/2014/main" id="{E07F7877-D13E-44CB-B689-A0EAA2721962}"/>
              </a:ext>
            </a:extLst>
          </p:cNvPr>
          <p:cNvSpPr txBox="1"/>
          <p:nvPr/>
        </p:nvSpPr>
        <p:spPr>
          <a:xfrm>
            <a:off x="11187666" y="2781516"/>
            <a:ext cx="914400" cy="923330"/>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basic,</a:t>
            </a: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CST,</a:t>
            </a: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TST</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Tree>
    <p:extLst>
      <p:ext uri="{BB962C8B-B14F-4D97-AF65-F5344CB8AC3E}">
        <p14:creationId xmlns:p14="http://schemas.microsoft.com/office/powerpoint/2010/main" val="160094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73F6517-3044-48C9-8BB1-D159C5A692A2}"/>
              </a:ext>
            </a:extLst>
          </p:cNvPr>
          <p:cNvSpPr>
            <a:spLocks noGrp="1"/>
          </p:cNvSpPr>
          <p:nvPr>
            <p:ph type="title"/>
          </p:nvPr>
        </p:nvSpPr>
        <p:spPr/>
        <p:txBody>
          <a:bodyPr/>
          <a:lstStyle/>
          <a:p>
            <a:r>
              <a:rPr lang="en-US" altLang="ko-KR" dirty="0"/>
              <a:t>Performance - CST</a:t>
            </a:r>
            <a:endParaRPr lang="ko-KR" altLang="en-US" dirty="0"/>
          </a:p>
        </p:txBody>
      </p:sp>
      <p:sp>
        <p:nvSpPr>
          <p:cNvPr id="3" name="내용 개체 틀 2">
            <a:extLst>
              <a:ext uri="{FF2B5EF4-FFF2-40B4-BE49-F238E27FC236}">
                <a16:creationId xmlns:a16="http://schemas.microsoft.com/office/drawing/2014/main" id="{C6DE9B86-D737-43B4-A01B-3F054A0746BB}"/>
              </a:ext>
            </a:extLst>
          </p:cNvPr>
          <p:cNvSpPr>
            <a:spLocks noGrp="1"/>
          </p:cNvSpPr>
          <p:nvPr>
            <p:ph idx="1"/>
          </p:nvPr>
        </p:nvSpPr>
        <p:spPr/>
        <p:txBody>
          <a:bodyPr/>
          <a:lstStyle/>
          <a:p>
            <a:r>
              <a:rPr lang="en-US" altLang="ko-KR" dirty="0"/>
              <a:t>Change-driven self-tuning can improve performance over basic self-tuning</a:t>
            </a:r>
          </a:p>
          <a:p>
            <a:endParaRPr lang="ko-KR" altLang="en-US" dirty="0"/>
          </a:p>
        </p:txBody>
      </p:sp>
      <p:pic>
        <p:nvPicPr>
          <p:cNvPr id="4" name="그림 3">
            <a:extLst>
              <a:ext uri="{FF2B5EF4-FFF2-40B4-BE49-F238E27FC236}">
                <a16:creationId xmlns:a16="http://schemas.microsoft.com/office/drawing/2014/main" id="{DB590689-AAA4-489C-943A-8E7EBABAB228}"/>
              </a:ext>
            </a:extLst>
          </p:cNvPr>
          <p:cNvPicPr>
            <a:picLocks noChangeAspect="1"/>
          </p:cNvPicPr>
          <p:nvPr/>
        </p:nvPicPr>
        <p:blipFill>
          <a:blip r:embed="rId3"/>
          <a:stretch>
            <a:fillRect/>
          </a:stretch>
        </p:blipFill>
        <p:spPr>
          <a:xfrm>
            <a:off x="3406977" y="2341266"/>
            <a:ext cx="5378046" cy="3965095"/>
          </a:xfrm>
          <a:prstGeom prst="rect">
            <a:avLst/>
          </a:prstGeom>
        </p:spPr>
      </p:pic>
      <p:cxnSp>
        <p:nvCxnSpPr>
          <p:cNvPr id="5" name="직선 화살표 연결선 4">
            <a:extLst>
              <a:ext uri="{FF2B5EF4-FFF2-40B4-BE49-F238E27FC236}">
                <a16:creationId xmlns:a16="http://schemas.microsoft.com/office/drawing/2014/main" id="{04A823A1-BA93-4CC3-893C-6BCDAD9CB5F1}"/>
              </a:ext>
            </a:extLst>
          </p:cNvPr>
          <p:cNvCxnSpPr>
            <a:cxnSpLocks/>
          </p:cNvCxnSpPr>
          <p:nvPr/>
        </p:nvCxnSpPr>
        <p:spPr>
          <a:xfrm>
            <a:off x="7048500" y="3714750"/>
            <a:ext cx="0" cy="447675"/>
          </a:xfrm>
          <a:prstGeom prst="straightConnector1">
            <a:avLst/>
          </a:prstGeom>
          <a:ln w="3810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986D1930-5A6B-4DB4-9977-C921CEC49D26}"/>
              </a:ext>
            </a:extLst>
          </p:cNvPr>
          <p:cNvSpPr txBox="1"/>
          <p:nvPr/>
        </p:nvSpPr>
        <p:spPr>
          <a:xfrm>
            <a:off x="8632472" y="4057650"/>
            <a:ext cx="914400"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basic</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
        <p:nvSpPr>
          <p:cNvPr id="9" name="TextBox 8">
            <a:extLst>
              <a:ext uri="{FF2B5EF4-FFF2-40B4-BE49-F238E27FC236}">
                <a16:creationId xmlns:a16="http://schemas.microsoft.com/office/drawing/2014/main" id="{D4BDA06E-559A-4A46-9C45-EED9B11BEF91}"/>
              </a:ext>
            </a:extLst>
          </p:cNvPr>
          <p:cNvSpPr txBox="1"/>
          <p:nvPr/>
        </p:nvSpPr>
        <p:spPr>
          <a:xfrm>
            <a:off x="8632471" y="3569255"/>
            <a:ext cx="1127223"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CST, TST</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
        <p:nvSpPr>
          <p:cNvPr id="10" name="TextBox 9">
            <a:extLst>
              <a:ext uri="{FF2B5EF4-FFF2-40B4-BE49-F238E27FC236}">
                <a16:creationId xmlns:a16="http://schemas.microsoft.com/office/drawing/2014/main" id="{45630FA4-8C33-4381-90FE-32FBE7CED1EF}"/>
              </a:ext>
            </a:extLst>
          </p:cNvPr>
          <p:cNvSpPr txBox="1"/>
          <p:nvPr/>
        </p:nvSpPr>
        <p:spPr>
          <a:xfrm>
            <a:off x="8632471" y="4352809"/>
            <a:ext cx="914400"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no</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Tree>
    <p:extLst>
      <p:ext uri="{BB962C8B-B14F-4D97-AF65-F5344CB8AC3E}">
        <p14:creationId xmlns:p14="http://schemas.microsoft.com/office/powerpoint/2010/main" val="2219185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C8F5360-0CB6-447D-AC7C-2DBF4E9EDAFF}"/>
              </a:ext>
            </a:extLst>
          </p:cNvPr>
          <p:cNvSpPr>
            <a:spLocks noGrp="1"/>
          </p:cNvSpPr>
          <p:nvPr>
            <p:ph type="title"/>
          </p:nvPr>
        </p:nvSpPr>
        <p:spPr/>
        <p:txBody>
          <a:bodyPr/>
          <a:lstStyle/>
          <a:p>
            <a:r>
              <a:rPr lang="en-US" altLang="ko-KR" dirty="0"/>
              <a:t>Performance - TST</a:t>
            </a:r>
            <a:endParaRPr lang="ko-KR" altLang="en-US" dirty="0"/>
          </a:p>
        </p:txBody>
      </p:sp>
      <p:pic>
        <p:nvPicPr>
          <p:cNvPr id="4" name="그림 3">
            <a:extLst>
              <a:ext uri="{FF2B5EF4-FFF2-40B4-BE49-F238E27FC236}">
                <a16:creationId xmlns:a16="http://schemas.microsoft.com/office/drawing/2014/main" id="{99E45ABD-49CB-4A18-98F4-3FDE671A3D32}"/>
              </a:ext>
            </a:extLst>
          </p:cNvPr>
          <p:cNvPicPr>
            <a:picLocks noChangeAspect="1"/>
          </p:cNvPicPr>
          <p:nvPr/>
        </p:nvPicPr>
        <p:blipFill>
          <a:blip r:embed="rId3"/>
          <a:stretch>
            <a:fillRect/>
          </a:stretch>
        </p:blipFill>
        <p:spPr>
          <a:xfrm>
            <a:off x="1023383" y="2776513"/>
            <a:ext cx="4947351" cy="3621175"/>
          </a:xfrm>
          <a:prstGeom prst="rect">
            <a:avLst/>
          </a:prstGeom>
        </p:spPr>
      </p:pic>
      <p:pic>
        <p:nvPicPr>
          <p:cNvPr id="5" name="그림 4">
            <a:extLst>
              <a:ext uri="{FF2B5EF4-FFF2-40B4-BE49-F238E27FC236}">
                <a16:creationId xmlns:a16="http://schemas.microsoft.com/office/drawing/2014/main" id="{BEB8F4EA-549D-43F5-A245-7A68171410EA}"/>
              </a:ext>
            </a:extLst>
          </p:cNvPr>
          <p:cNvPicPr>
            <a:picLocks noChangeAspect="1"/>
          </p:cNvPicPr>
          <p:nvPr/>
        </p:nvPicPr>
        <p:blipFill>
          <a:blip r:embed="rId4"/>
          <a:stretch>
            <a:fillRect/>
          </a:stretch>
        </p:blipFill>
        <p:spPr>
          <a:xfrm>
            <a:off x="6501157" y="2912455"/>
            <a:ext cx="4828234" cy="3565587"/>
          </a:xfrm>
          <a:prstGeom prst="rect">
            <a:avLst/>
          </a:prstGeom>
        </p:spPr>
      </p:pic>
      <p:sp>
        <p:nvSpPr>
          <p:cNvPr id="3" name="내용 개체 틀 2">
            <a:extLst>
              <a:ext uri="{FF2B5EF4-FFF2-40B4-BE49-F238E27FC236}">
                <a16:creationId xmlns:a16="http://schemas.microsoft.com/office/drawing/2014/main" id="{90D618A9-C0D5-49F4-8A93-11010045D874}"/>
              </a:ext>
            </a:extLst>
          </p:cNvPr>
          <p:cNvSpPr>
            <a:spLocks noGrp="1"/>
          </p:cNvSpPr>
          <p:nvPr>
            <p:ph idx="1"/>
          </p:nvPr>
        </p:nvSpPr>
        <p:spPr/>
        <p:txBody>
          <a:bodyPr/>
          <a:lstStyle/>
          <a:p>
            <a:r>
              <a:rPr lang="en-US" altLang="ko-KR" dirty="0"/>
              <a:t>Time-driven self-tuning is not useful for the applications studied here</a:t>
            </a:r>
          </a:p>
          <a:p>
            <a:pPr lvl="1"/>
            <a:r>
              <a:rPr lang="en-US" altLang="ko-KR" dirty="0"/>
              <a:t>Jitter in measured iteration efficiencies appears to be small enough </a:t>
            </a:r>
            <a:br>
              <a:rPr lang="en-US" altLang="ko-KR" dirty="0"/>
            </a:br>
            <a:r>
              <a:rPr lang="en-US" altLang="ko-KR" dirty="0"/>
              <a:t>so that does not cause problems</a:t>
            </a:r>
          </a:p>
          <a:p>
            <a:endParaRPr lang="en-US" altLang="ko-KR" dirty="0"/>
          </a:p>
        </p:txBody>
      </p:sp>
      <p:sp>
        <p:nvSpPr>
          <p:cNvPr id="6" name="TextBox 5">
            <a:extLst>
              <a:ext uri="{FF2B5EF4-FFF2-40B4-BE49-F238E27FC236}">
                <a16:creationId xmlns:a16="http://schemas.microsoft.com/office/drawing/2014/main" id="{5128A3BE-57BD-4F44-9764-0BD90C3C13AD}"/>
              </a:ext>
            </a:extLst>
          </p:cNvPr>
          <p:cNvSpPr txBox="1"/>
          <p:nvPr/>
        </p:nvSpPr>
        <p:spPr>
          <a:xfrm>
            <a:off x="11167473" y="4695248"/>
            <a:ext cx="1196485"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basic, CST</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
        <p:nvSpPr>
          <p:cNvPr id="8" name="TextBox 7">
            <a:extLst>
              <a:ext uri="{FF2B5EF4-FFF2-40B4-BE49-F238E27FC236}">
                <a16:creationId xmlns:a16="http://schemas.microsoft.com/office/drawing/2014/main" id="{3F95FA04-EC8B-4BF8-9C20-B530CF9AB656}"/>
              </a:ext>
            </a:extLst>
          </p:cNvPr>
          <p:cNvSpPr txBox="1"/>
          <p:nvPr/>
        </p:nvSpPr>
        <p:spPr>
          <a:xfrm>
            <a:off x="11167473" y="5042027"/>
            <a:ext cx="1196485"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TST</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cxnSp>
        <p:nvCxnSpPr>
          <p:cNvPr id="9" name="직선 화살표 연결선 8">
            <a:extLst>
              <a:ext uri="{FF2B5EF4-FFF2-40B4-BE49-F238E27FC236}">
                <a16:creationId xmlns:a16="http://schemas.microsoft.com/office/drawing/2014/main" id="{B647905B-9ADD-4EFE-96F3-9549EEC9E399}"/>
              </a:ext>
            </a:extLst>
          </p:cNvPr>
          <p:cNvCxnSpPr>
            <a:cxnSpLocks/>
          </p:cNvCxnSpPr>
          <p:nvPr/>
        </p:nvCxnSpPr>
        <p:spPr>
          <a:xfrm>
            <a:off x="4495800" y="4814787"/>
            <a:ext cx="0" cy="397330"/>
          </a:xfrm>
          <a:prstGeom prst="straightConnector1">
            <a:avLst/>
          </a:prstGeom>
          <a:ln w="3810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직선 화살표 연결선 10">
            <a:extLst>
              <a:ext uri="{FF2B5EF4-FFF2-40B4-BE49-F238E27FC236}">
                <a16:creationId xmlns:a16="http://schemas.microsoft.com/office/drawing/2014/main" id="{A14161BA-D5EB-47B8-A65B-5FFF9F7AE714}"/>
              </a:ext>
            </a:extLst>
          </p:cNvPr>
          <p:cNvCxnSpPr>
            <a:cxnSpLocks/>
          </p:cNvCxnSpPr>
          <p:nvPr/>
        </p:nvCxnSpPr>
        <p:spPr>
          <a:xfrm>
            <a:off x="11049000" y="4814787"/>
            <a:ext cx="0" cy="397330"/>
          </a:xfrm>
          <a:prstGeom prst="straightConnector1">
            <a:avLst/>
          </a:prstGeom>
          <a:ln w="3810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35835B60-5A48-458D-820E-E1B05C8F7F84}"/>
              </a:ext>
            </a:extLst>
          </p:cNvPr>
          <p:cNvSpPr txBox="1"/>
          <p:nvPr/>
        </p:nvSpPr>
        <p:spPr>
          <a:xfrm>
            <a:off x="5810635" y="4703637"/>
            <a:ext cx="1196485"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basic, CST</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
        <p:nvSpPr>
          <p:cNvPr id="12" name="TextBox 11">
            <a:extLst>
              <a:ext uri="{FF2B5EF4-FFF2-40B4-BE49-F238E27FC236}">
                <a16:creationId xmlns:a16="http://schemas.microsoft.com/office/drawing/2014/main" id="{AD1F9C95-1ACF-460C-B95B-1C1E4C77DB15}"/>
              </a:ext>
            </a:extLst>
          </p:cNvPr>
          <p:cNvSpPr txBox="1"/>
          <p:nvPr/>
        </p:nvSpPr>
        <p:spPr>
          <a:xfrm>
            <a:off x="5810635" y="5050416"/>
            <a:ext cx="1196485"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TST</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Tree>
    <p:extLst>
      <p:ext uri="{BB962C8B-B14F-4D97-AF65-F5344CB8AC3E}">
        <p14:creationId xmlns:p14="http://schemas.microsoft.com/office/powerpoint/2010/main" val="3505432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A05837D-468D-40F7-A6F6-53314E7DB8D9}"/>
              </a:ext>
            </a:extLst>
          </p:cNvPr>
          <p:cNvSpPr>
            <a:spLocks noGrp="1"/>
          </p:cNvSpPr>
          <p:nvPr>
            <p:ph type="title"/>
          </p:nvPr>
        </p:nvSpPr>
        <p:spPr/>
        <p:txBody>
          <a:bodyPr/>
          <a:lstStyle/>
          <a:p>
            <a:r>
              <a:rPr lang="en-US" altLang="ko-KR" dirty="0"/>
              <a:t>Multi-phase Self-tuning</a:t>
            </a:r>
            <a:endParaRPr lang="ko-KR" altLang="en-US" dirty="0"/>
          </a:p>
        </p:txBody>
      </p:sp>
      <p:sp>
        <p:nvSpPr>
          <p:cNvPr id="3" name="내용 개체 틀 2">
            <a:extLst>
              <a:ext uri="{FF2B5EF4-FFF2-40B4-BE49-F238E27FC236}">
                <a16:creationId xmlns:a16="http://schemas.microsoft.com/office/drawing/2014/main" id="{FCF5EB28-3E45-42C4-934C-ED1F5E9BFAE9}"/>
              </a:ext>
            </a:extLst>
          </p:cNvPr>
          <p:cNvSpPr>
            <a:spLocks noGrp="1"/>
          </p:cNvSpPr>
          <p:nvPr>
            <p:ph idx="1"/>
          </p:nvPr>
        </p:nvSpPr>
        <p:spPr/>
        <p:txBody>
          <a:bodyPr/>
          <a:lstStyle/>
          <a:p>
            <a:r>
              <a:rPr lang="en-US" altLang="ko-KR" dirty="0"/>
              <a:t>Each phase may have a distinct ideal number of processors</a:t>
            </a:r>
          </a:p>
          <a:p>
            <a:pPr lvl="1"/>
            <a:r>
              <a:rPr lang="en-US" altLang="ko-KR" dirty="0"/>
              <a:t>Phase: components of an iteration</a:t>
            </a:r>
          </a:p>
          <a:p>
            <a:pPr lvl="2"/>
            <a:r>
              <a:rPr lang="en-US" altLang="ko-KR" dirty="0"/>
              <a:t>A parallel loop in a compiler-parallelized program</a:t>
            </a:r>
          </a:p>
          <a:p>
            <a:pPr lvl="2"/>
            <a:r>
              <a:rPr lang="en-US" altLang="ko-KR" dirty="0"/>
              <a:t>A subroutine in a hand-coded parallel program</a:t>
            </a:r>
          </a:p>
          <a:p>
            <a:r>
              <a:rPr lang="en-US" altLang="ko-KR" dirty="0"/>
              <a:t>Goal</a:t>
            </a:r>
          </a:p>
          <a:p>
            <a:pPr lvl="1"/>
            <a:r>
              <a:rPr lang="en-US" altLang="ko-KR" dirty="0"/>
              <a:t>Find a processor allocation vector (p1, p2, ..., </a:t>
            </a:r>
            <a:r>
              <a:rPr lang="en-US" altLang="ko-KR" dirty="0" err="1"/>
              <a:t>pN</a:t>
            </a:r>
            <a:r>
              <a:rPr lang="en-US" altLang="ko-KR" dirty="0"/>
              <a:t>) that maximizes performance when there are N phases in an iteration</a:t>
            </a:r>
          </a:p>
          <a:p>
            <a:r>
              <a:rPr lang="en-US" altLang="ko-KR" dirty="0"/>
              <a:t>Assume</a:t>
            </a:r>
          </a:p>
          <a:p>
            <a:pPr lvl="1"/>
            <a:r>
              <a:rPr lang="en-US" altLang="ko-KR" dirty="0"/>
              <a:t>On each entry to and exit from a phase, the runtime system is provided with the </a:t>
            </a:r>
            <a:r>
              <a:rPr lang="en-US" altLang="ko-KR" dirty="0">
                <a:solidFill>
                  <a:schemeClr val="accent1"/>
                </a:solidFill>
              </a:rPr>
              <a:t>unique ID of the phase</a:t>
            </a:r>
          </a:p>
          <a:p>
            <a:pPr lvl="1"/>
            <a:endParaRPr lang="ko-KR" altLang="en-US" dirty="0">
              <a:solidFill>
                <a:schemeClr val="accent1"/>
              </a:solidFill>
            </a:endParaRPr>
          </a:p>
        </p:txBody>
      </p:sp>
    </p:spTree>
    <p:extLst>
      <p:ext uri="{BB962C8B-B14F-4D97-AF65-F5344CB8AC3E}">
        <p14:creationId xmlns:p14="http://schemas.microsoft.com/office/powerpoint/2010/main" val="1231707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49B9109-B581-4C4B-B2E8-A66EBA3AC9FC}"/>
              </a:ext>
            </a:extLst>
          </p:cNvPr>
          <p:cNvSpPr>
            <a:spLocks noGrp="1"/>
          </p:cNvSpPr>
          <p:nvPr>
            <p:ph type="title"/>
          </p:nvPr>
        </p:nvSpPr>
        <p:spPr/>
        <p:txBody>
          <a:bodyPr/>
          <a:lstStyle/>
          <a:p>
            <a:r>
              <a:rPr lang="en-US" altLang="ko-KR" dirty="0"/>
              <a:t>Multi-phase Self-tuning</a:t>
            </a:r>
            <a:endParaRPr lang="ko-KR" altLang="en-US" dirty="0"/>
          </a:p>
        </p:txBody>
      </p:sp>
      <p:sp>
        <p:nvSpPr>
          <p:cNvPr id="3" name="내용 개체 틀 2">
            <a:extLst>
              <a:ext uri="{FF2B5EF4-FFF2-40B4-BE49-F238E27FC236}">
                <a16:creationId xmlns:a16="http://schemas.microsoft.com/office/drawing/2014/main" id="{585A6017-2E67-475D-B1CA-AAA44958463E}"/>
              </a:ext>
            </a:extLst>
          </p:cNvPr>
          <p:cNvSpPr>
            <a:spLocks noGrp="1"/>
          </p:cNvSpPr>
          <p:nvPr>
            <p:ph idx="1"/>
          </p:nvPr>
        </p:nvSpPr>
        <p:spPr/>
        <p:txBody>
          <a:bodyPr>
            <a:normAutofit/>
          </a:bodyPr>
          <a:lstStyle/>
          <a:p>
            <a:r>
              <a:rPr lang="en-US" altLang="ko-KR" dirty="0"/>
              <a:t>Independent multi-phase self-tuning</a:t>
            </a:r>
          </a:p>
          <a:p>
            <a:pPr lvl="1"/>
            <a:r>
              <a:rPr lang="en-US" altLang="ko-KR" dirty="0"/>
              <a:t>Apply self-tuning to each phase independently, using the same search technique as before</a:t>
            </a:r>
          </a:p>
          <a:p>
            <a:pPr lvl="1"/>
            <a:r>
              <a:rPr lang="en-US" altLang="ko-KR" dirty="0"/>
              <a:t>Problem</a:t>
            </a:r>
          </a:p>
          <a:p>
            <a:pPr lvl="2"/>
            <a:r>
              <a:rPr lang="en-US" altLang="ko-KR" dirty="0"/>
              <a:t>Performance of each phase also depends on the allocations for other phases</a:t>
            </a:r>
          </a:p>
        </p:txBody>
      </p:sp>
    </p:spTree>
    <p:extLst>
      <p:ext uri="{BB962C8B-B14F-4D97-AF65-F5344CB8AC3E}">
        <p14:creationId xmlns:p14="http://schemas.microsoft.com/office/powerpoint/2010/main" val="3483942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Motivation</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p:txBody>
          <a:bodyPr/>
          <a:lstStyle/>
          <a:p>
            <a:r>
              <a:rPr lang="en-US" altLang="ko-KR" dirty="0"/>
              <a:t>Static vs Dynamic Measurements</a:t>
            </a:r>
            <a:endParaRPr lang="ko-KR" altLang="en-US" dirty="0"/>
          </a:p>
        </p:txBody>
      </p:sp>
      <p:grpSp>
        <p:nvGrpSpPr>
          <p:cNvPr id="4" name="그룹 3"/>
          <p:cNvGrpSpPr/>
          <p:nvPr/>
        </p:nvGrpSpPr>
        <p:grpSpPr>
          <a:xfrm>
            <a:off x="1583688" y="2297328"/>
            <a:ext cx="6345693" cy="4003366"/>
            <a:chOff x="1583688" y="1840128"/>
            <a:chExt cx="6345693" cy="4003366"/>
          </a:xfrm>
        </p:grpSpPr>
        <p:cxnSp>
          <p:nvCxnSpPr>
            <p:cNvPr id="5" name="직선 화살표 연결선 4"/>
            <p:cNvCxnSpPr/>
            <p:nvPr/>
          </p:nvCxnSpPr>
          <p:spPr>
            <a:xfrm>
              <a:off x="2184402" y="2024795"/>
              <a:ext cx="0" cy="3338512"/>
            </a:xfrm>
            <a:prstGeom prst="straightConnector1">
              <a:avLst/>
            </a:prstGeom>
            <a:ln w="603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 name="직선 화살표 연결선 6"/>
            <p:cNvCxnSpPr/>
            <p:nvPr/>
          </p:nvCxnSpPr>
          <p:spPr>
            <a:xfrm flipH="1">
              <a:off x="2184402" y="5363307"/>
              <a:ext cx="5464909" cy="0"/>
            </a:xfrm>
            <a:prstGeom prst="straightConnector1">
              <a:avLst/>
            </a:prstGeom>
            <a:ln w="603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26570" y="5381829"/>
              <a:ext cx="902811" cy="461665"/>
            </a:xfrm>
            <a:prstGeom prst="rect">
              <a:avLst/>
            </a:prstGeom>
            <a:noFill/>
          </p:spPr>
          <p:txBody>
            <a:bodyPr wrap="none" rtlCol="0">
              <a:spAutoFit/>
            </a:bodyPr>
            <a:lstStyle/>
            <a:p>
              <a:r>
                <a:rPr lang="en-US" altLang="ko-KR" sz="2400" b="1" dirty="0"/>
                <a:t>Time</a:t>
              </a:r>
              <a:endParaRPr lang="ko-KR" altLang="en-US" sz="2400" b="1" dirty="0"/>
            </a:p>
          </p:txBody>
        </p:sp>
        <p:sp>
          <p:nvSpPr>
            <p:cNvPr id="10" name="TextBox 9"/>
            <p:cNvSpPr txBox="1"/>
            <p:nvPr/>
          </p:nvSpPr>
          <p:spPr>
            <a:xfrm>
              <a:off x="1583688" y="1840128"/>
              <a:ext cx="553998" cy="3719424"/>
            </a:xfrm>
            <a:prstGeom prst="rect">
              <a:avLst/>
            </a:prstGeom>
            <a:noFill/>
          </p:spPr>
          <p:txBody>
            <a:bodyPr vert="vert270" wrap="square" rtlCol="0">
              <a:spAutoFit/>
            </a:bodyPr>
            <a:lstStyle/>
            <a:p>
              <a:r>
                <a:rPr lang="en-US" altLang="ko-KR" sz="2400" b="1" dirty="0">
                  <a:latin typeface="Arial" panose="020B0604020202020204" pitchFamily="34" charset="0"/>
                  <a:cs typeface="Arial" panose="020B0604020202020204" pitchFamily="34" charset="0"/>
                </a:rPr>
                <a:t>Optimal # of Processors</a:t>
              </a:r>
              <a:endParaRPr lang="ko-KR" altLang="en-US" sz="2400" b="1" dirty="0">
                <a:latin typeface="Arial" panose="020B0604020202020204" pitchFamily="34" charset="0"/>
                <a:cs typeface="Arial" panose="020B0604020202020204" pitchFamily="34" charset="0"/>
              </a:endParaRPr>
            </a:p>
          </p:txBody>
        </p:sp>
        <p:sp>
          <p:nvSpPr>
            <p:cNvPr id="13" name="자유형 12"/>
            <p:cNvSpPr/>
            <p:nvPr/>
          </p:nvSpPr>
          <p:spPr>
            <a:xfrm>
              <a:off x="2206752" y="2688527"/>
              <a:ext cx="4864608" cy="2248007"/>
            </a:xfrm>
            <a:custGeom>
              <a:avLst/>
              <a:gdLst>
                <a:gd name="connsiteX0" fmla="*/ 0 w 4864608"/>
                <a:gd name="connsiteY0" fmla="*/ 1712785 h 2248007"/>
                <a:gd name="connsiteX1" fmla="*/ 1024128 w 4864608"/>
                <a:gd name="connsiteY1" fmla="*/ 5905 h 2248007"/>
                <a:gd name="connsiteX2" fmla="*/ 2852928 w 4864608"/>
                <a:gd name="connsiteY2" fmla="*/ 2237041 h 2248007"/>
                <a:gd name="connsiteX3" fmla="*/ 4059936 w 4864608"/>
                <a:gd name="connsiteY3" fmla="*/ 883729 h 2248007"/>
                <a:gd name="connsiteX4" fmla="*/ 4864608 w 4864608"/>
                <a:gd name="connsiteY4" fmla="*/ 1420177 h 224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08" h="2248007">
                  <a:moveTo>
                    <a:pt x="0" y="1712785"/>
                  </a:moveTo>
                  <a:cubicBezTo>
                    <a:pt x="274320" y="815657"/>
                    <a:pt x="548640" y="-81471"/>
                    <a:pt x="1024128" y="5905"/>
                  </a:cubicBezTo>
                  <a:cubicBezTo>
                    <a:pt x="1499616" y="93281"/>
                    <a:pt x="2346960" y="2090737"/>
                    <a:pt x="2852928" y="2237041"/>
                  </a:cubicBezTo>
                  <a:cubicBezTo>
                    <a:pt x="3358896" y="2383345"/>
                    <a:pt x="3724656" y="1019873"/>
                    <a:pt x="4059936" y="883729"/>
                  </a:cubicBezTo>
                  <a:cubicBezTo>
                    <a:pt x="4395216" y="747585"/>
                    <a:pt x="4744720" y="1296225"/>
                    <a:pt x="4864608" y="142017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280306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49B9109-B581-4C4B-B2E8-A66EBA3AC9FC}"/>
              </a:ext>
            </a:extLst>
          </p:cNvPr>
          <p:cNvSpPr>
            <a:spLocks noGrp="1"/>
          </p:cNvSpPr>
          <p:nvPr>
            <p:ph type="title"/>
          </p:nvPr>
        </p:nvSpPr>
        <p:spPr/>
        <p:txBody>
          <a:bodyPr/>
          <a:lstStyle/>
          <a:p>
            <a:r>
              <a:rPr lang="en-US" altLang="ko-KR" dirty="0"/>
              <a:t>Multi-phase Self-tuning</a:t>
            </a:r>
            <a:endParaRPr lang="ko-KR" altLang="en-US" dirty="0"/>
          </a:p>
        </p:txBody>
      </p:sp>
      <p:sp>
        <p:nvSpPr>
          <p:cNvPr id="3" name="내용 개체 틀 2">
            <a:extLst>
              <a:ext uri="{FF2B5EF4-FFF2-40B4-BE49-F238E27FC236}">
                <a16:creationId xmlns:a16="http://schemas.microsoft.com/office/drawing/2014/main" id="{585A6017-2E67-475D-B1CA-AAA44958463E}"/>
              </a:ext>
            </a:extLst>
          </p:cNvPr>
          <p:cNvSpPr>
            <a:spLocks noGrp="1"/>
          </p:cNvSpPr>
          <p:nvPr>
            <p:ph idx="1"/>
          </p:nvPr>
        </p:nvSpPr>
        <p:spPr/>
        <p:txBody>
          <a:bodyPr>
            <a:normAutofit/>
          </a:bodyPr>
          <a:lstStyle/>
          <a:p>
            <a:r>
              <a:rPr lang="en-US" altLang="ko-KR" dirty="0"/>
              <a:t>Inter-dependent multi-phase self-tuning</a:t>
            </a:r>
          </a:p>
          <a:p>
            <a:pPr lvl="1"/>
            <a:r>
              <a:rPr lang="en-US" altLang="ko-KR" dirty="0"/>
              <a:t>Simulated annealing and a heuristic-based approach </a:t>
            </a:r>
          </a:p>
          <a:p>
            <a:pPr lvl="1"/>
            <a:r>
              <a:rPr lang="en-US" altLang="ko-KR" dirty="0"/>
              <a:t>Randomized search technique </a:t>
            </a:r>
          </a:p>
          <a:p>
            <a:pPr marL="819150" lvl="2" indent="-457200">
              <a:buFont typeface="+mj-lt"/>
              <a:buAutoNum type="arabicPeriod"/>
            </a:pPr>
            <a:r>
              <a:rPr lang="en-US" altLang="ko-KR" dirty="0"/>
              <a:t>Choosing an initial candidate allocation vector </a:t>
            </a:r>
            <a:br>
              <a:rPr lang="en-US" altLang="ko-KR" dirty="0"/>
            </a:br>
            <a:r>
              <a:rPr lang="en-US" altLang="ko-KR" dirty="0"/>
              <a:t>(same as independent MPST)</a:t>
            </a:r>
          </a:p>
          <a:p>
            <a:pPr marL="819150" lvl="2" indent="-457200">
              <a:buFont typeface="+mj-lt"/>
              <a:buAutoNum type="arabicPeriod"/>
            </a:pPr>
            <a:r>
              <a:rPr lang="en-US" altLang="ko-KR" dirty="0"/>
              <a:t>Selecting a new candidate vector </a:t>
            </a:r>
            <a:br>
              <a:rPr lang="en-US" altLang="ko-KR" dirty="0"/>
            </a:br>
            <a:r>
              <a:rPr lang="en-US" altLang="ko-KR" dirty="0"/>
              <a:t>(apply random multiplier to initial vector)</a:t>
            </a:r>
          </a:p>
          <a:p>
            <a:pPr marL="819150" lvl="2" indent="-457200">
              <a:buFont typeface="+mj-lt"/>
              <a:buAutoNum type="arabicPeriod"/>
            </a:pPr>
            <a:r>
              <a:rPr lang="en-US" altLang="ko-KR" dirty="0"/>
              <a:t>Evaluating and accepting new candidate vectors until steady state</a:t>
            </a:r>
          </a:p>
          <a:p>
            <a:pPr marL="819150" lvl="2" indent="-457200">
              <a:buFont typeface="+mj-lt"/>
              <a:buAutoNum type="arabicPeriod"/>
            </a:pPr>
            <a:r>
              <a:rPr lang="en-US" altLang="ko-KR" dirty="0"/>
              <a:t>Terminating the search</a:t>
            </a:r>
            <a:endParaRPr lang="en-US" altLang="ko-KR" sz="1800" dirty="0"/>
          </a:p>
          <a:p>
            <a:pPr marL="93662" indent="0">
              <a:buNone/>
            </a:pPr>
            <a:endParaRPr lang="en-US" altLang="ko-KR" sz="1800" dirty="0"/>
          </a:p>
          <a:p>
            <a:pPr marL="93662" indent="0">
              <a:buNone/>
            </a:pPr>
            <a:endParaRPr lang="en-US" altLang="ko-KR" sz="1800" dirty="0"/>
          </a:p>
          <a:p>
            <a:pPr marL="93662" indent="0">
              <a:buNone/>
            </a:pPr>
            <a:endParaRPr lang="en-US" altLang="ko-KR" sz="1800" dirty="0"/>
          </a:p>
          <a:p>
            <a:pPr marL="93662" indent="0">
              <a:buNone/>
            </a:pPr>
            <a:r>
              <a:rPr lang="en-US" altLang="ko-KR" sz="1800" dirty="0"/>
              <a:t>Details on:</a:t>
            </a:r>
            <a:r>
              <a:rPr lang="en-US" altLang="ko-KR" sz="1800" dirty="0">
                <a:solidFill>
                  <a:schemeClr val="accent1"/>
                </a:solidFill>
              </a:rPr>
              <a:t> </a:t>
            </a:r>
            <a:r>
              <a:rPr lang="en-US" altLang="ko-KR" sz="1800" dirty="0">
                <a:solidFill>
                  <a:schemeClr val="accent1"/>
                </a:solidFill>
                <a:hlinkClick r:id="rId3">
                  <a:extLst>
                    <a:ext uri="{A12FA001-AC4F-418D-AE19-62706E023703}">
                      <ahyp:hlinkClr xmlns:ahyp="http://schemas.microsoft.com/office/drawing/2018/hyperlinkcolor" val="tx"/>
                    </a:ext>
                  </a:extLst>
                </a:hlinkClick>
              </a:rPr>
              <a:t>https://dada.cs.washington.edu/research/tr/1995/09/UW-CSE-95-09-02.pdf</a:t>
            </a:r>
            <a:endParaRPr lang="en-US" altLang="ko-KR" sz="1800" dirty="0">
              <a:solidFill>
                <a:schemeClr val="accent1"/>
              </a:solidFill>
            </a:endParaRPr>
          </a:p>
          <a:p>
            <a:pPr marL="93662" indent="0">
              <a:buNone/>
            </a:pPr>
            <a:endParaRPr lang="en-US" altLang="ko-KR" dirty="0">
              <a:solidFill>
                <a:srgbClr val="FF0000"/>
              </a:solidFill>
            </a:endParaRPr>
          </a:p>
          <a:p>
            <a:pPr marL="93662" indent="0">
              <a:buNone/>
            </a:pPr>
            <a:endParaRPr lang="en-US" altLang="ko-KR" dirty="0">
              <a:solidFill>
                <a:srgbClr val="FF0000"/>
              </a:solidFill>
            </a:endParaRPr>
          </a:p>
        </p:txBody>
      </p:sp>
    </p:spTree>
    <p:extLst>
      <p:ext uri="{BB962C8B-B14F-4D97-AF65-F5344CB8AC3E}">
        <p14:creationId xmlns:p14="http://schemas.microsoft.com/office/powerpoint/2010/main" val="3593057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D72548D-442A-44CD-ADEB-D40C051375F5}"/>
              </a:ext>
            </a:extLst>
          </p:cNvPr>
          <p:cNvSpPr>
            <a:spLocks noGrp="1"/>
          </p:cNvSpPr>
          <p:nvPr>
            <p:ph type="title"/>
          </p:nvPr>
        </p:nvSpPr>
        <p:spPr/>
        <p:txBody>
          <a:bodyPr/>
          <a:lstStyle/>
          <a:p>
            <a:r>
              <a:rPr lang="en-US" altLang="ko-KR" dirty="0"/>
              <a:t>Performance – Multi-phase self-tuning</a:t>
            </a:r>
            <a:endParaRPr lang="ko-KR" altLang="en-US" dirty="0"/>
          </a:p>
        </p:txBody>
      </p:sp>
      <p:sp>
        <p:nvSpPr>
          <p:cNvPr id="3" name="내용 개체 틀 2">
            <a:extLst>
              <a:ext uri="{FF2B5EF4-FFF2-40B4-BE49-F238E27FC236}">
                <a16:creationId xmlns:a16="http://schemas.microsoft.com/office/drawing/2014/main" id="{25E76533-F553-452C-99B8-791A7A371486}"/>
              </a:ext>
            </a:extLst>
          </p:cNvPr>
          <p:cNvSpPr>
            <a:spLocks noGrp="1"/>
          </p:cNvSpPr>
          <p:nvPr>
            <p:ph idx="1"/>
          </p:nvPr>
        </p:nvSpPr>
        <p:spPr/>
        <p:txBody>
          <a:bodyPr/>
          <a:lstStyle/>
          <a:p>
            <a:r>
              <a:rPr lang="en-US" altLang="ko-KR" dirty="0"/>
              <a:t>Multi-phase techniques are able to achieve better performance </a:t>
            </a:r>
            <a:br>
              <a:rPr lang="en-US" altLang="ko-KR" dirty="0"/>
            </a:br>
            <a:r>
              <a:rPr lang="en-US" altLang="ko-KR" dirty="0"/>
              <a:t>than </a:t>
            </a:r>
            <a:r>
              <a:rPr lang="en-US" altLang="ko-KR"/>
              <a:t>single value </a:t>
            </a:r>
            <a:r>
              <a:rPr lang="en-US" altLang="ko-KR" dirty="0"/>
              <a:t>allocation</a:t>
            </a:r>
          </a:p>
          <a:p>
            <a:r>
              <a:rPr lang="en-US" altLang="ko-KR" dirty="0"/>
              <a:t>Inter-dependent self-tuning yields better performance than any other</a:t>
            </a:r>
            <a:endParaRPr lang="ko-KR" altLang="en-US" dirty="0"/>
          </a:p>
        </p:txBody>
      </p:sp>
      <p:pic>
        <p:nvPicPr>
          <p:cNvPr id="5" name="그림 4">
            <a:extLst>
              <a:ext uri="{FF2B5EF4-FFF2-40B4-BE49-F238E27FC236}">
                <a16:creationId xmlns:a16="http://schemas.microsoft.com/office/drawing/2014/main" id="{9AE0D45C-43D7-4EA4-8E0A-20DE2C9BDBC9}"/>
              </a:ext>
            </a:extLst>
          </p:cNvPr>
          <p:cNvPicPr>
            <a:picLocks noChangeAspect="1"/>
          </p:cNvPicPr>
          <p:nvPr/>
        </p:nvPicPr>
        <p:blipFill>
          <a:blip r:embed="rId3"/>
          <a:stretch>
            <a:fillRect/>
          </a:stretch>
        </p:blipFill>
        <p:spPr>
          <a:xfrm>
            <a:off x="1023326" y="3058001"/>
            <a:ext cx="10145348" cy="3693342"/>
          </a:xfrm>
          <a:prstGeom prst="rect">
            <a:avLst/>
          </a:prstGeom>
        </p:spPr>
      </p:pic>
      <p:sp>
        <p:nvSpPr>
          <p:cNvPr id="6" name="TextBox 5">
            <a:extLst>
              <a:ext uri="{FF2B5EF4-FFF2-40B4-BE49-F238E27FC236}">
                <a16:creationId xmlns:a16="http://schemas.microsoft.com/office/drawing/2014/main" id="{B4F1E84C-D544-49F8-946D-1075CB57C962}"/>
              </a:ext>
            </a:extLst>
          </p:cNvPr>
          <p:cNvSpPr txBox="1"/>
          <p:nvPr/>
        </p:nvSpPr>
        <p:spPr>
          <a:xfrm>
            <a:off x="4216989" y="4009448"/>
            <a:ext cx="1879011"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Inter-dep. MPST</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
        <p:nvSpPr>
          <p:cNvPr id="7" name="TextBox 6">
            <a:extLst>
              <a:ext uri="{FF2B5EF4-FFF2-40B4-BE49-F238E27FC236}">
                <a16:creationId xmlns:a16="http://schemas.microsoft.com/office/drawing/2014/main" id="{F39B2F18-49E7-4C53-BEF5-77CF8CA05D66}"/>
              </a:ext>
            </a:extLst>
          </p:cNvPr>
          <p:cNvSpPr txBox="1"/>
          <p:nvPr/>
        </p:nvSpPr>
        <p:spPr>
          <a:xfrm>
            <a:off x="7007814" y="4009448"/>
            <a:ext cx="1879011"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Inter-dep. MPST</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cxnSp>
        <p:nvCxnSpPr>
          <p:cNvPr id="8" name="직선 화살표 연결선 7">
            <a:extLst>
              <a:ext uri="{FF2B5EF4-FFF2-40B4-BE49-F238E27FC236}">
                <a16:creationId xmlns:a16="http://schemas.microsoft.com/office/drawing/2014/main" id="{837FDB11-EEBF-4AE3-8B88-1C63B3E7677E}"/>
              </a:ext>
            </a:extLst>
          </p:cNvPr>
          <p:cNvCxnSpPr>
            <a:cxnSpLocks/>
          </p:cNvCxnSpPr>
          <p:nvPr/>
        </p:nvCxnSpPr>
        <p:spPr>
          <a:xfrm>
            <a:off x="5629275" y="4378780"/>
            <a:ext cx="0" cy="447675"/>
          </a:xfrm>
          <a:prstGeom prst="straightConnector1">
            <a:avLst/>
          </a:prstGeom>
          <a:ln w="3810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9" name="직선 화살표 연결선 8">
            <a:extLst>
              <a:ext uri="{FF2B5EF4-FFF2-40B4-BE49-F238E27FC236}">
                <a16:creationId xmlns:a16="http://schemas.microsoft.com/office/drawing/2014/main" id="{E1FFE79D-792A-4A30-A9C5-69C7D6D5DF68}"/>
              </a:ext>
            </a:extLst>
          </p:cNvPr>
          <p:cNvCxnSpPr>
            <a:cxnSpLocks/>
          </p:cNvCxnSpPr>
          <p:nvPr/>
        </p:nvCxnSpPr>
        <p:spPr>
          <a:xfrm>
            <a:off x="9591675" y="4207330"/>
            <a:ext cx="0" cy="498020"/>
          </a:xfrm>
          <a:prstGeom prst="straightConnector1">
            <a:avLst/>
          </a:prstGeom>
          <a:ln w="3810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E8738A22-E452-49F9-970C-2E570258259D}"/>
              </a:ext>
            </a:extLst>
          </p:cNvPr>
          <p:cNvSpPr txBox="1"/>
          <p:nvPr/>
        </p:nvSpPr>
        <p:spPr>
          <a:xfrm>
            <a:off x="10312989" y="4233285"/>
            <a:ext cx="1879011"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Calibri" panose="020F0502020204030204" pitchFamily="34" charset="0"/>
                <a:ea typeface="맑은 고딕" panose="020B0503020000020004" pitchFamily="50" charset="-127"/>
                <a:cs typeface="+mn-cs"/>
              </a:rPr>
              <a:t>Indep</a:t>
            </a: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 MPST</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
        <p:nvSpPr>
          <p:cNvPr id="14" name="TextBox 13">
            <a:extLst>
              <a:ext uri="{FF2B5EF4-FFF2-40B4-BE49-F238E27FC236}">
                <a16:creationId xmlns:a16="http://schemas.microsoft.com/office/drawing/2014/main" id="{70702349-0F36-4999-8242-B53801407376}"/>
              </a:ext>
            </a:extLst>
          </p:cNvPr>
          <p:cNvSpPr txBox="1"/>
          <p:nvPr/>
        </p:nvSpPr>
        <p:spPr>
          <a:xfrm>
            <a:off x="3750264" y="4748112"/>
            <a:ext cx="1879011" cy="64633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Calibri" panose="020F0502020204030204" pitchFamily="34" charset="0"/>
                <a:ea typeface="맑은 고딕" panose="020B0503020000020004" pitchFamily="50" charset="-127"/>
                <a:cs typeface="+mn-cs"/>
              </a:rPr>
              <a:t>Indep</a:t>
            </a: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 MPST,</a:t>
            </a: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basic, no</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
        <p:nvSpPr>
          <p:cNvPr id="15" name="TextBox 14">
            <a:extLst>
              <a:ext uri="{FF2B5EF4-FFF2-40B4-BE49-F238E27FC236}">
                <a16:creationId xmlns:a16="http://schemas.microsoft.com/office/drawing/2014/main" id="{3246ACA3-77A2-49C7-B423-8BA92A8A3834}"/>
              </a:ext>
            </a:extLst>
          </p:cNvPr>
          <p:cNvSpPr txBox="1"/>
          <p:nvPr/>
        </p:nvSpPr>
        <p:spPr>
          <a:xfrm>
            <a:off x="10099863" y="4748112"/>
            <a:ext cx="1879011"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rPr>
              <a:t>basic, no</a:t>
            </a:r>
            <a:endParaRPr kumimoji="0" lang="ko-KR" altLang="en-US" sz="1800" b="1"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50" charset="-127"/>
              <a:cs typeface="+mn-cs"/>
            </a:endParaRPr>
          </a:p>
        </p:txBody>
      </p:sp>
    </p:spTree>
    <p:extLst>
      <p:ext uri="{BB962C8B-B14F-4D97-AF65-F5344CB8AC3E}">
        <p14:creationId xmlns:p14="http://schemas.microsoft.com/office/powerpoint/2010/main" val="3533667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422201B-1AA5-4ED9-AFBC-7FAA524DF137}"/>
              </a:ext>
            </a:extLst>
          </p:cNvPr>
          <p:cNvSpPr>
            <a:spLocks noGrp="1"/>
          </p:cNvSpPr>
          <p:nvPr>
            <p:ph type="title"/>
          </p:nvPr>
        </p:nvSpPr>
        <p:spPr/>
        <p:txBody>
          <a:bodyPr/>
          <a:lstStyle/>
          <a:p>
            <a:r>
              <a:rPr lang="en-US" altLang="ko-KR" dirty="0"/>
              <a:t>Conclusion</a:t>
            </a:r>
            <a:endParaRPr lang="ko-KR" altLang="en-US" dirty="0"/>
          </a:p>
        </p:txBody>
      </p:sp>
      <p:sp>
        <p:nvSpPr>
          <p:cNvPr id="3" name="내용 개체 틀 2">
            <a:extLst>
              <a:ext uri="{FF2B5EF4-FFF2-40B4-BE49-F238E27FC236}">
                <a16:creationId xmlns:a16="http://schemas.microsoft.com/office/drawing/2014/main" id="{8A173CA5-549F-4601-8FE6-BBB3B5E72F71}"/>
              </a:ext>
            </a:extLst>
          </p:cNvPr>
          <p:cNvSpPr>
            <a:spLocks noGrp="1"/>
          </p:cNvSpPr>
          <p:nvPr>
            <p:ph idx="1"/>
          </p:nvPr>
        </p:nvSpPr>
        <p:spPr/>
        <p:txBody>
          <a:bodyPr>
            <a:normAutofit/>
          </a:bodyPr>
          <a:lstStyle/>
          <a:p>
            <a:r>
              <a:rPr lang="en-US" altLang="ko-KR" dirty="0"/>
              <a:t>Many parallel applications achieve maximum speedup at some intermediate allocation</a:t>
            </a:r>
          </a:p>
          <a:p>
            <a:endParaRPr lang="en-US" altLang="ko-KR" dirty="0"/>
          </a:p>
          <a:p>
            <a:r>
              <a:rPr lang="en-US" altLang="ko-KR" dirty="0"/>
              <a:t>Dynamic measurement for program inefficiencies </a:t>
            </a:r>
          </a:p>
          <a:p>
            <a:pPr lvl="1"/>
            <a:endParaRPr lang="en-US" altLang="ko-KR" dirty="0"/>
          </a:p>
          <a:p>
            <a:r>
              <a:rPr lang="en-US" altLang="ko-KR" dirty="0"/>
              <a:t>Basic self-tuning finds optimal point by </a:t>
            </a:r>
            <a:r>
              <a:rPr lang="en-US" altLang="ko-KR"/>
              <a:t>using MGS</a:t>
            </a:r>
            <a:endParaRPr lang="en-US" altLang="ko-KR" dirty="0"/>
          </a:p>
          <a:p>
            <a:endParaRPr lang="en-US" altLang="ko-KR" dirty="0"/>
          </a:p>
          <a:p>
            <a:r>
              <a:rPr lang="en-US" altLang="ko-KR" dirty="0"/>
              <a:t>CST and TST can handle the change in speedup over time</a:t>
            </a:r>
          </a:p>
          <a:p>
            <a:endParaRPr lang="en-US" altLang="ko-KR" dirty="0"/>
          </a:p>
          <a:p>
            <a:r>
              <a:rPr lang="en-US" altLang="ko-KR" dirty="0"/>
              <a:t>MPST is capable of fine-grained allocation in phase units</a:t>
            </a:r>
          </a:p>
        </p:txBody>
      </p:sp>
    </p:spTree>
    <p:extLst>
      <p:ext uri="{BB962C8B-B14F-4D97-AF65-F5344CB8AC3E}">
        <p14:creationId xmlns:p14="http://schemas.microsoft.com/office/powerpoint/2010/main" val="3116077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5B634E0A-F07B-4CA4-BA99-825AB1EFEEDD}"/>
              </a:ext>
            </a:extLst>
          </p:cNvPr>
          <p:cNvSpPr txBox="1">
            <a:spLocks/>
          </p:cNvSpPr>
          <p:nvPr/>
        </p:nvSpPr>
        <p:spPr>
          <a:xfrm>
            <a:off x="838200" y="3008885"/>
            <a:ext cx="10515600" cy="840230"/>
          </a:xfrm>
          <a:prstGeom prst="rect">
            <a:avLst/>
          </a:prstGeom>
          <a:noFill/>
        </p:spPr>
        <p:txBody>
          <a:bodyPr vert="horz" wrap="square" lIns="91440" tIns="45720" rIns="91440" bIns="45720" rtlCol="0" anchor="ctr">
            <a:spAutoFit/>
          </a:bodyPr>
          <a:lstStyle>
            <a:lvl1pPr algn="l" defTabSz="914400" rtl="0" eaLnBrk="1" latinLnBrk="1" hangingPunct="1">
              <a:lnSpc>
                <a:spcPct val="90000"/>
              </a:lnSpc>
              <a:spcBef>
                <a:spcPct val="0"/>
              </a:spcBef>
              <a:buNone/>
              <a:defRPr lang="ko-KR" altLang="en-US" sz="4800" b="0" kern="1200">
                <a:ln>
                  <a:solidFill>
                    <a:schemeClr val="bg1">
                      <a:alpha val="0"/>
                    </a:schemeClr>
                  </a:solidFill>
                </a:ln>
                <a:solidFill>
                  <a:schemeClr val="tx1"/>
                </a:solidFill>
                <a:latin typeface="Gill Sans MT" panose="020B0502020104020203" pitchFamily="34" charset="0"/>
                <a:ea typeface="나눔바른고딕" panose="020B0603020101020101" pitchFamily="50" charset="-127"/>
                <a:cs typeface="Arial" panose="020B0604020202020204" pitchFamily="34" charset="0"/>
              </a:defRPr>
            </a:lvl1pPr>
          </a:lstStyle>
          <a:p>
            <a:pPr marL="0" marR="0" lvl="0" indent="0" algn="ctr" defTabSz="914400" rtl="0" eaLnBrk="1" fontAlgn="auto" latinLnBrk="1" hangingPunct="1">
              <a:lnSpc>
                <a:spcPct val="90000"/>
              </a:lnSpc>
              <a:spcBef>
                <a:spcPct val="0"/>
              </a:spcBef>
              <a:spcAft>
                <a:spcPts val="0"/>
              </a:spcAft>
              <a:buClrTx/>
              <a:buSzTx/>
              <a:buFontTx/>
              <a:buNone/>
              <a:tabLst/>
              <a:defRPr/>
            </a:pPr>
            <a:r>
              <a:rPr kumimoji="0" lang="en-US" altLang="en-US" sz="5400" b="0" i="0" u="none" strike="noStrike" kern="1200" cap="none" spc="0" normalizeH="0" baseline="0" noProof="0" dirty="0">
                <a:ln>
                  <a:solidFill>
                    <a:prstClr val="white">
                      <a:alpha val="0"/>
                    </a:prstClr>
                  </a:solidFill>
                </a:ln>
                <a:solidFill>
                  <a:prstClr val="black"/>
                </a:solidFill>
                <a:effectLst/>
                <a:uLnTx/>
                <a:uFillTx/>
                <a:latin typeface="Gill Sans MT" panose="020B0502020104020203" pitchFamily="34" charset="0"/>
                <a:ea typeface="나눔바른고딕" panose="020B0603020101020101" pitchFamily="50" charset="-127"/>
                <a:cs typeface="Arial" panose="020B0604020202020204" pitchFamily="34" charset="0"/>
              </a:rPr>
              <a:t>Thank you</a:t>
            </a:r>
          </a:p>
        </p:txBody>
      </p:sp>
    </p:spTree>
    <p:extLst>
      <p:ext uri="{BB962C8B-B14F-4D97-AF65-F5344CB8AC3E}">
        <p14:creationId xmlns:p14="http://schemas.microsoft.com/office/powerpoint/2010/main" val="3478883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41F7894-7704-4AA0-A1DD-5A1908F5BA21}"/>
              </a:ext>
            </a:extLst>
          </p:cNvPr>
          <p:cNvSpPr>
            <a:spLocks noGrp="1"/>
          </p:cNvSpPr>
          <p:nvPr>
            <p:ph type="title"/>
          </p:nvPr>
        </p:nvSpPr>
        <p:spPr/>
        <p:txBody>
          <a:bodyPr/>
          <a:lstStyle/>
          <a:p>
            <a:r>
              <a:rPr lang="en-US" altLang="ko-KR" dirty="0"/>
              <a:t>Backups</a:t>
            </a:r>
            <a:endParaRPr lang="ko-KR" altLang="en-US" dirty="0"/>
          </a:p>
        </p:txBody>
      </p:sp>
      <p:sp>
        <p:nvSpPr>
          <p:cNvPr id="3" name="내용 개체 틀 2">
            <a:extLst>
              <a:ext uri="{FF2B5EF4-FFF2-40B4-BE49-F238E27FC236}">
                <a16:creationId xmlns:a16="http://schemas.microsoft.com/office/drawing/2014/main" id="{2B7DE784-47F3-4B7B-BE01-23117BF88A9C}"/>
              </a:ext>
            </a:extLst>
          </p:cNvPr>
          <p:cNvSpPr>
            <a:spLocks noGrp="1"/>
          </p:cNvSpPr>
          <p:nvPr>
            <p:ph idx="1"/>
          </p:nvPr>
        </p:nvSpPr>
        <p:spPr/>
        <p:txBody>
          <a:bodyPr/>
          <a:lstStyle/>
          <a:p>
            <a:endParaRPr lang="ko-KR" altLang="en-US"/>
          </a:p>
        </p:txBody>
      </p:sp>
    </p:spTree>
    <p:extLst>
      <p:ext uri="{BB962C8B-B14F-4D97-AF65-F5344CB8AC3E}">
        <p14:creationId xmlns:p14="http://schemas.microsoft.com/office/powerpoint/2010/main" val="1290674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56213F-14E1-4B9B-84B1-8DFC72A5E3A4}"/>
              </a:ext>
            </a:extLst>
          </p:cNvPr>
          <p:cNvSpPr>
            <a:spLocks noGrp="1"/>
          </p:cNvSpPr>
          <p:nvPr>
            <p:ph type="title"/>
          </p:nvPr>
        </p:nvSpPr>
        <p:spPr/>
        <p:txBody>
          <a:bodyPr/>
          <a:lstStyle/>
          <a:p>
            <a:r>
              <a:rPr lang="en-US" altLang="ko-KR" dirty="0"/>
              <a:t>Performance - Overhead</a:t>
            </a:r>
            <a:endParaRPr lang="ko-KR" altLang="en-US" dirty="0"/>
          </a:p>
        </p:txBody>
      </p:sp>
      <p:sp>
        <p:nvSpPr>
          <p:cNvPr id="3" name="내용 개체 틀 2">
            <a:extLst>
              <a:ext uri="{FF2B5EF4-FFF2-40B4-BE49-F238E27FC236}">
                <a16:creationId xmlns:a16="http://schemas.microsoft.com/office/drawing/2014/main" id="{2D4B282D-E37C-4478-8C28-1C7F25ADF798}"/>
              </a:ext>
            </a:extLst>
          </p:cNvPr>
          <p:cNvSpPr>
            <a:spLocks noGrp="1"/>
          </p:cNvSpPr>
          <p:nvPr>
            <p:ph idx="1"/>
          </p:nvPr>
        </p:nvSpPr>
        <p:spPr/>
        <p:txBody>
          <a:bodyPr/>
          <a:lstStyle/>
          <a:p>
            <a:r>
              <a:rPr lang="en-US" altLang="ko-KR" dirty="0"/>
              <a:t>Self-tuning imposes very little overhead</a:t>
            </a:r>
          </a:p>
          <a:p>
            <a:pPr lvl="1"/>
            <a:r>
              <a:rPr lang="en-US" altLang="ko-KR" dirty="0"/>
              <a:t>Every form of self-tuning shows similar performance</a:t>
            </a:r>
          </a:p>
        </p:txBody>
      </p:sp>
      <p:pic>
        <p:nvPicPr>
          <p:cNvPr id="5" name="그림 4">
            <a:extLst>
              <a:ext uri="{FF2B5EF4-FFF2-40B4-BE49-F238E27FC236}">
                <a16:creationId xmlns:a16="http://schemas.microsoft.com/office/drawing/2014/main" id="{944B3A58-9D03-4967-90E3-DB47E2EBD892}"/>
              </a:ext>
            </a:extLst>
          </p:cNvPr>
          <p:cNvPicPr>
            <a:picLocks noChangeAspect="1"/>
          </p:cNvPicPr>
          <p:nvPr/>
        </p:nvPicPr>
        <p:blipFill>
          <a:blip r:embed="rId3"/>
          <a:stretch>
            <a:fillRect/>
          </a:stretch>
        </p:blipFill>
        <p:spPr>
          <a:xfrm>
            <a:off x="574271" y="2514985"/>
            <a:ext cx="5438775" cy="3933825"/>
          </a:xfrm>
          <a:prstGeom prst="rect">
            <a:avLst/>
          </a:prstGeom>
        </p:spPr>
      </p:pic>
      <p:pic>
        <p:nvPicPr>
          <p:cNvPr id="6" name="그림 5">
            <a:extLst>
              <a:ext uri="{FF2B5EF4-FFF2-40B4-BE49-F238E27FC236}">
                <a16:creationId xmlns:a16="http://schemas.microsoft.com/office/drawing/2014/main" id="{1AB93D5E-F0B2-49B0-95FE-32C07F413990}"/>
              </a:ext>
            </a:extLst>
          </p:cNvPr>
          <p:cNvPicPr>
            <a:picLocks noChangeAspect="1"/>
          </p:cNvPicPr>
          <p:nvPr/>
        </p:nvPicPr>
        <p:blipFill>
          <a:blip r:embed="rId4"/>
          <a:stretch>
            <a:fillRect/>
          </a:stretch>
        </p:blipFill>
        <p:spPr>
          <a:xfrm>
            <a:off x="6296924" y="2514985"/>
            <a:ext cx="5276850" cy="3905250"/>
          </a:xfrm>
          <a:prstGeom prst="rect">
            <a:avLst/>
          </a:prstGeom>
        </p:spPr>
      </p:pic>
    </p:spTree>
    <p:extLst>
      <p:ext uri="{BB962C8B-B14F-4D97-AF65-F5344CB8AC3E}">
        <p14:creationId xmlns:p14="http://schemas.microsoft.com/office/powerpoint/2010/main" val="3020205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FE07C8-935B-433F-A0A4-DCC2F631D313}"/>
              </a:ext>
            </a:extLst>
          </p:cNvPr>
          <p:cNvSpPr>
            <a:spLocks noGrp="1"/>
          </p:cNvSpPr>
          <p:nvPr>
            <p:ph type="title"/>
          </p:nvPr>
        </p:nvSpPr>
        <p:spPr/>
        <p:txBody>
          <a:bodyPr/>
          <a:lstStyle/>
          <a:p>
            <a:r>
              <a:rPr lang="en-US" altLang="ko-KR" dirty="0"/>
              <a:t>Performance – Searching cost</a:t>
            </a:r>
            <a:endParaRPr lang="ko-KR" altLang="en-US" dirty="0"/>
          </a:p>
        </p:txBody>
      </p:sp>
      <p:sp>
        <p:nvSpPr>
          <p:cNvPr id="3" name="내용 개체 틀 2">
            <a:extLst>
              <a:ext uri="{FF2B5EF4-FFF2-40B4-BE49-F238E27FC236}">
                <a16:creationId xmlns:a16="http://schemas.microsoft.com/office/drawing/2014/main" id="{10CAFF18-CCAC-4176-95E7-A50D8F894D9A}"/>
              </a:ext>
            </a:extLst>
          </p:cNvPr>
          <p:cNvSpPr>
            <a:spLocks noGrp="1"/>
          </p:cNvSpPr>
          <p:nvPr>
            <p:ph idx="1"/>
          </p:nvPr>
        </p:nvSpPr>
        <p:spPr/>
        <p:txBody>
          <a:bodyPr/>
          <a:lstStyle/>
          <a:p>
            <a:r>
              <a:rPr lang="en-US" altLang="ko-KR" dirty="0"/>
              <a:t>The performance benefit of self-tuning can be limited by the cost of probes</a:t>
            </a:r>
          </a:p>
          <a:p>
            <a:pPr lvl="1"/>
            <a:r>
              <a:rPr lang="en-US" altLang="ko-KR" dirty="0"/>
              <a:t>If searching scope [S(P ), P] is large, speedup degrades due to the cost of the searching procedure</a:t>
            </a:r>
            <a:endParaRPr lang="ko-KR" altLang="en-US" dirty="0"/>
          </a:p>
        </p:txBody>
      </p:sp>
      <p:pic>
        <p:nvPicPr>
          <p:cNvPr id="4" name="그림 3">
            <a:extLst>
              <a:ext uri="{FF2B5EF4-FFF2-40B4-BE49-F238E27FC236}">
                <a16:creationId xmlns:a16="http://schemas.microsoft.com/office/drawing/2014/main" id="{664EB638-9082-45F0-B16D-CACCC3157980}"/>
              </a:ext>
            </a:extLst>
          </p:cNvPr>
          <p:cNvPicPr>
            <a:picLocks noChangeAspect="1"/>
          </p:cNvPicPr>
          <p:nvPr/>
        </p:nvPicPr>
        <p:blipFill>
          <a:blip r:embed="rId2"/>
          <a:stretch>
            <a:fillRect/>
          </a:stretch>
        </p:blipFill>
        <p:spPr>
          <a:xfrm>
            <a:off x="6096000" y="3125538"/>
            <a:ext cx="4693598" cy="3432858"/>
          </a:xfrm>
          <a:prstGeom prst="rect">
            <a:avLst/>
          </a:prstGeom>
        </p:spPr>
      </p:pic>
      <p:pic>
        <p:nvPicPr>
          <p:cNvPr id="5" name="그림 4">
            <a:extLst>
              <a:ext uri="{FF2B5EF4-FFF2-40B4-BE49-F238E27FC236}">
                <a16:creationId xmlns:a16="http://schemas.microsoft.com/office/drawing/2014/main" id="{5D692785-F2D0-4A39-A614-A80C00D3BD8F}"/>
              </a:ext>
            </a:extLst>
          </p:cNvPr>
          <p:cNvPicPr>
            <a:picLocks noChangeAspect="1"/>
          </p:cNvPicPr>
          <p:nvPr/>
        </p:nvPicPr>
        <p:blipFill>
          <a:blip r:embed="rId3"/>
          <a:stretch>
            <a:fillRect/>
          </a:stretch>
        </p:blipFill>
        <p:spPr>
          <a:xfrm>
            <a:off x="1367693" y="3129398"/>
            <a:ext cx="4313857" cy="3448048"/>
          </a:xfrm>
          <a:prstGeom prst="rect">
            <a:avLst/>
          </a:prstGeom>
        </p:spPr>
      </p:pic>
    </p:spTree>
    <p:extLst>
      <p:ext uri="{BB962C8B-B14F-4D97-AF65-F5344CB8AC3E}">
        <p14:creationId xmlns:p14="http://schemas.microsoft.com/office/powerpoint/2010/main" val="272061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Motivation</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p:txBody>
          <a:bodyPr/>
          <a:lstStyle/>
          <a:p>
            <a:r>
              <a:rPr lang="en-US" altLang="ko-KR" b="1" dirty="0"/>
              <a:t>Static</a:t>
            </a:r>
            <a:r>
              <a:rPr lang="en-US" altLang="ko-KR" dirty="0"/>
              <a:t> vs Dynamic Allocation</a:t>
            </a:r>
          </a:p>
          <a:p>
            <a:pPr lvl="1"/>
            <a:r>
              <a:rPr lang="en-US" altLang="ko-KR" dirty="0"/>
              <a:t>Colored areas representing speed-up that static allocation does not reflect</a:t>
            </a:r>
            <a:endParaRPr lang="ko-KR" altLang="en-US" dirty="0"/>
          </a:p>
        </p:txBody>
      </p:sp>
      <p:cxnSp>
        <p:nvCxnSpPr>
          <p:cNvPr id="7" name="직선 화살표 연결선 6"/>
          <p:cNvCxnSpPr/>
          <p:nvPr/>
        </p:nvCxnSpPr>
        <p:spPr>
          <a:xfrm flipH="1">
            <a:off x="2184402" y="5820507"/>
            <a:ext cx="5464909" cy="0"/>
          </a:xfrm>
          <a:prstGeom prst="straightConnector1">
            <a:avLst/>
          </a:prstGeom>
          <a:ln w="603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26570" y="5839029"/>
            <a:ext cx="902811" cy="461665"/>
          </a:xfrm>
          <a:prstGeom prst="rect">
            <a:avLst/>
          </a:prstGeom>
          <a:noFill/>
        </p:spPr>
        <p:txBody>
          <a:bodyPr wrap="none" rtlCol="0">
            <a:spAutoFit/>
          </a:bodyPr>
          <a:lstStyle/>
          <a:p>
            <a:r>
              <a:rPr lang="en-US" altLang="ko-KR" sz="2400" b="1" dirty="0"/>
              <a:t>Time</a:t>
            </a:r>
            <a:endParaRPr lang="ko-KR" altLang="en-US" sz="2400" b="1" dirty="0"/>
          </a:p>
        </p:txBody>
      </p:sp>
      <p:sp>
        <p:nvSpPr>
          <p:cNvPr id="10" name="TextBox 9"/>
          <p:cNvSpPr txBox="1"/>
          <p:nvPr/>
        </p:nvSpPr>
        <p:spPr>
          <a:xfrm>
            <a:off x="1583688" y="2297328"/>
            <a:ext cx="553998" cy="3719424"/>
          </a:xfrm>
          <a:prstGeom prst="rect">
            <a:avLst/>
          </a:prstGeom>
          <a:noFill/>
        </p:spPr>
        <p:txBody>
          <a:bodyPr vert="vert270" wrap="square" rtlCol="0">
            <a:spAutoFit/>
          </a:bodyPr>
          <a:lstStyle/>
          <a:p>
            <a:r>
              <a:rPr lang="en-US" altLang="ko-KR" sz="2400" b="1" dirty="0">
                <a:latin typeface="Arial" panose="020B0604020202020204" pitchFamily="34" charset="0"/>
                <a:cs typeface="Arial" panose="020B0604020202020204" pitchFamily="34" charset="0"/>
              </a:rPr>
              <a:t>Optimal # of Processors</a:t>
            </a:r>
            <a:endParaRPr lang="ko-KR" altLang="en-US" sz="2400" b="1" dirty="0">
              <a:latin typeface="Arial" panose="020B0604020202020204" pitchFamily="34" charset="0"/>
              <a:cs typeface="Arial" panose="020B0604020202020204" pitchFamily="34" charset="0"/>
            </a:endParaRPr>
          </a:p>
        </p:txBody>
      </p:sp>
      <p:sp>
        <p:nvSpPr>
          <p:cNvPr id="14" name="자유형 13"/>
          <p:cNvSpPr/>
          <p:nvPr/>
        </p:nvSpPr>
        <p:spPr>
          <a:xfrm>
            <a:off x="2377440" y="429768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자유형 14"/>
          <p:cNvSpPr/>
          <p:nvPr/>
        </p:nvSpPr>
        <p:spPr>
          <a:xfrm>
            <a:off x="2178050" y="4337050"/>
            <a:ext cx="200865" cy="486769"/>
          </a:xfrm>
          <a:custGeom>
            <a:avLst/>
            <a:gdLst>
              <a:gd name="connsiteX0" fmla="*/ 31750 w 200865"/>
              <a:gd name="connsiteY0" fmla="*/ 482600 h 486769"/>
              <a:gd name="connsiteX1" fmla="*/ 28575 w 200865"/>
              <a:gd name="connsiteY1" fmla="*/ 409575 h 486769"/>
              <a:gd name="connsiteX2" fmla="*/ 25400 w 200865"/>
              <a:gd name="connsiteY2" fmla="*/ 393700 h 486769"/>
              <a:gd name="connsiteX3" fmla="*/ 22225 w 200865"/>
              <a:gd name="connsiteY3" fmla="*/ 371475 h 486769"/>
              <a:gd name="connsiteX4" fmla="*/ 19050 w 200865"/>
              <a:gd name="connsiteY4" fmla="*/ 352425 h 486769"/>
              <a:gd name="connsiteX5" fmla="*/ 12700 w 200865"/>
              <a:gd name="connsiteY5" fmla="*/ 241300 h 486769"/>
              <a:gd name="connsiteX6" fmla="*/ 3175 w 200865"/>
              <a:gd name="connsiteY6" fmla="*/ 215900 h 486769"/>
              <a:gd name="connsiteX7" fmla="*/ 0 w 200865"/>
              <a:gd name="connsiteY7" fmla="*/ 203200 h 486769"/>
              <a:gd name="connsiteX8" fmla="*/ 6350 w 200865"/>
              <a:gd name="connsiteY8" fmla="*/ 158750 h 486769"/>
              <a:gd name="connsiteX9" fmla="*/ 9525 w 200865"/>
              <a:gd name="connsiteY9" fmla="*/ 149225 h 486769"/>
              <a:gd name="connsiteX10" fmla="*/ 15875 w 200865"/>
              <a:gd name="connsiteY10" fmla="*/ 98425 h 486769"/>
              <a:gd name="connsiteX11" fmla="*/ 19050 w 200865"/>
              <a:gd name="connsiteY11" fmla="*/ 15875 h 486769"/>
              <a:gd name="connsiteX12" fmla="*/ 22225 w 200865"/>
              <a:gd name="connsiteY12" fmla="*/ 6350 h 486769"/>
              <a:gd name="connsiteX13" fmla="*/ 69850 w 200865"/>
              <a:gd name="connsiteY13" fmla="*/ 3175 h 486769"/>
              <a:gd name="connsiteX14" fmla="*/ 180975 w 200865"/>
              <a:gd name="connsiteY14" fmla="*/ 0 h 486769"/>
              <a:gd name="connsiteX15" fmla="*/ 200025 w 200865"/>
              <a:gd name="connsiteY15" fmla="*/ 3175 h 486769"/>
              <a:gd name="connsiteX16" fmla="*/ 196850 w 200865"/>
              <a:gd name="connsiteY16" fmla="*/ 12700 h 486769"/>
              <a:gd name="connsiteX17" fmla="*/ 184150 w 200865"/>
              <a:gd name="connsiteY17" fmla="*/ 31750 h 486769"/>
              <a:gd name="connsiteX18" fmla="*/ 168275 w 200865"/>
              <a:gd name="connsiteY18" fmla="*/ 104775 h 486769"/>
              <a:gd name="connsiteX19" fmla="*/ 165100 w 200865"/>
              <a:gd name="connsiteY19" fmla="*/ 114300 h 486769"/>
              <a:gd name="connsiteX20" fmla="*/ 155575 w 200865"/>
              <a:gd name="connsiteY20" fmla="*/ 123825 h 486769"/>
              <a:gd name="connsiteX21" fmla="*/ 152400 w 200865"/>
              <a:gd name="connsiteY21" fmla="*/ 155575 h 486769"/>
              <a:gd name="connsiteX22" fmla="*/ 149225 w 200865"/>
              <a:gd name="connsiteY22" fmla="*/ 165100 h 486769"/>
              <a:gd name="connsiteX23" fmla="*/ 146050 w 200865"/>
              <a:gd name="connsiteY23" fmla="*/ 180975 h 486769"/>
              <a:gd name="connsiteX24" fmla="*/ 127000 w 200865"/>
              <a:gd name="connsiteY24" fmla="*/ 215900 h 486769"/>
              <a:gd name="connsiteX25" fmla="*/ 123825 w 200865"/>
              <a:gd name="connsiteY25" fmla="*/ 247650 h 486769"/>
              <a:gd name="connsiteX26" fmla="*/ 120650 w 200865"/>
              <a:gd name="connsiteY26" fmla="*/ 260350 h 486769"/>
              <a:gd name="connsiteX27" fmla="*/ 111125 w 200865"/>
              <a:gd name="connsiteY27" fmla="*/ 266700 h 486769"/>
              <a:gd name="connsiteX28" fmla="*/ 104775 w 200865"/>
              <a:gd name="connsiteY28" fmla="*/ 276225 h 486769"/>
              <a:gd name="connsiteX29" fmla="*/ 98425 w 200865"/>
              <a:gd name="connsiteY29" fmla="*/ 295275 h 486769"/>
              <a:gd name="connsiteX30" fmla="*/ 82550 w 200865"/>
              <a:gd name="connsiteY30" fmla="*/ 314325 h 486769"/>
              <a:gd name="connsiteX31" fmla="*/ 79375 w 200865"/>
              <a:gd name="connsiteY31" fmla="*/ 327025 h 486769"/>
              <a:gd name="connsiteX32" fmla="*/ 76200 w 200865"/>
              <a:gd name="connsiteY32" fmla="*/ 349250 h 486769"/>
              <a:gd name="connsiteX33" fmla="*/ 69850 w 200865"/>
              <a:gd name="connsiteY33" fmla="*/ 358775 h 486769"/>
              <a:gd name="connsiteX34" fmla="*/ 63500 w 200865"/>
              <a:gd name="connsiteY34" fmla="*/ 377825 h 486769"/>
              <a:gd name="connsiteX35" fmla="*/ 57150 w 200865"/>
              <a:gd name="connsiteY35" fmla="*/ 403225 h 486769"/>
              <a:gd name="connsiteX36" fmla="*/ 50800 w 200865"/>
              <a:gd name="connsiteY36" fmla="*/ 422275 h 486769"/>
              <a:gd name="connsiteX37" fmla="*/ 44450 w 200865"/>
              <a:gd name="connsiteY37" fmla="*/ 454025 h 486769"/>
              <a:gd name="connsiteX38" fmla="*/ 41275 w 200865"/>
              <a:gd name="connsiteY38" fmla="*/ 466725 h 486769"/>
              <a:gd name="connsiteX39" fmla="*/ 31750 w 200865"/>
              <a:gd name="connsiteY39" fmla="*/ 482600 h 48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865" h="486769">
                <a:moveTo>
                  <a:pt x="31750" y="482600"/>
                </a:moveTo>
                <a:cubicBezTo>
                  <a:pt x="29633" y="473075"/>
                  <a:pt x="30311" y="433878"/>
                  <a:pt x="28575" y="409575"/>
                </a:cubicBezTo>
                <a:cubicBezTo>
                  <a:pt x="28191" y="404192"/>
                  <a:pt x="26287" y="399023"/>
                  <a:pt x="25400" y="393700"/>
                </a:cubicBezTo>
                <a:cubicBezTo>
                  <a:pt x="24170" y="386318"/>
                  <a:pt x="23363" y="378872"/>
                  <a:pt x="22225" y="371475"/>
                </a:cubicBezTo>
                <a:cubicBezTo>
                  <a:pt x="21246" y="365112"/>
                  <a:pt x="20108" y="358775"/>
                  <a:pt x="19050" y="352425"/>
                </a:cubicBezTo>
                <a:cubicBezTo>
                  <a:pt x="17861" y="322689"/>
                  <a:pt x="17542" y="275191"/>
                  <a:pt x="12700" y="241300"/>
                </a:cubicBezTo>
                <a:cubicBezTo>
                  <a:pt x="10192" y="223747"/>
                  <a:pt x="9507" y="232787"/>
                  <a:pt x="3175" y="215900"/>
                </a:cubicBezTo>
                <a:cubicBezTo>
                  <a:pt x="1643" y="211814"/>
                  <a:pt x="1058" y="207433"/>
                  <a:pt x="0" y="203200"/>
                </a:cubicBezTo>
                <a:cubicBezTo>
                  <a:pt x="2117" y="188383"/>
                  <a:pt x="3749" y="173489"/>
                  <a:pt x="6350" y="158750"/>
                </a:cubicBezTo>
                <a:cubicBezTo>
                  <a:pt x="6932" y="155454"/>
                  <a:pt x="8869" y="152507"/>
                  <a:pt x="9525" y="149225"/>
                </a:cubicBezTo>
                <a:cubicBezTo>
                  <a:pt x="11790" y="137899"/>
                  <a:pt x="14774" y="108330"/>
                  <a:pt x="15875" y="98425"/>
                </a:cubicBezTo>
                <a:cubicBezTo>
                  <a:pt x="16933" y="70908"/>
                  <a:pt x="17155" y="43347"/>
                  <a:pt x="19050" y="15875"/>
                </a:cubicBezTo>
                <a:cubicBezTo>
                  <a:pt x="19280" y="12536"/>
                  <a:pt x="18978" y="7162"/>
                  <a:pt x="22225" y="6350"/>
                </a:cubicBezTo>
                <a:cubicBezTo>
                  <a:pt x="37660" y="2491"/>
                  <a:pt x="53952" y="3811"/>
                  <a:pt x="69850" y="3175"/>
                </a:cubicBezTo>
                <a:cubicBezTo>
                  <a:pt x="106877" y="1694"/>
                  <a:pt x="143933" y="1058"/>
                  <a:pt x="180975" y="0"/>
                </a:cubicBezTo>
                <a:cubicBezTo>
                  <a:pt x="187325" y="1058"/>
                  <a:pt x="194998" y="-847"/>
                  <a:pt x="200025" y="3175"/>
                </a:cubicBezTo>
                <a:cubicBezTo>
                  <a:pt x="202638" y="5266"/>
                  <a:pt x="198475" y="9774"/>
                  <a:pt x="196850" y="12700"/>
                </a:cubicBezTo>
                <a:cubicBezTo>
                  <a:pt x="193144" y="19371"/>
                  <a:pt x="184150" y="31750"/>
                  <a:pt x="184150" y="31750"/>
                </a:cubicBezTo>
                <a:cubicBezTo>
                  <a:pt x="176380" y="86139"/>
                  <a:pt x="182533" y="62001"/>
                  <a:pt x="168275" y="104775"/>
                </a:cubicBezTo>
                <a:cubicBezTo>
                  <a:pt x="167217" y="107950"/>
                  <a:pt x="167467" y="111933"/>
                  <a:pt x="165100" y="114300"/>
                </a:cubicBezTo>
                <a:lnTo>
                  <a:pt x="155575" y="123825"/>
                </a:lnTo>
                <a:cubicBezTo>
                  <a:pt x="154517" y="134408"/>
                  <a:pt x="154017" y="145063"/>
                  <a:pt x="152400" y="155575"/>
                </a:cubicBezTo>
                <a:cubicBezTo>
                  <a:pt x="151891" y="158883"/>
                  <a:pt x="150037" y="161853"/>
                  <a:pt x="149225" y="165100"/>
                </a:cubicBezTo>
                <a:cubicBezTo>
                  <a:pt x="147916" y="170335"/>
                  <a:pt x="147987" y="175938"/>
                  <a:pt x="146050" y="180975"/>
                </a:cubicBezTo>
                <a:cubicBezTo>
                  <a:pt x="139502" y="198001"/>
                  <a:pt x="135433" y="203250"/>
                  <a:pt x="127000" y="215900"/>
                </a:cubicBezTo>
                <a:cubicBezTo>
                  <a:pt x="125942" y="226483"/>
                  <a:pt x="125329" y="237121"/>
                  <a:pt x="123825" y="247650"/>
                </a:cubicBezTo>
                <a:cubicBezTo>
                  <a:pt x="123208" y="251970"/>
                  <a:pt x="123071" y="256719"/>
                  <a:pt x="120650" y="260350"/>
                </a:cubicBezTo>
                <a:cubicBezTo>
                  <a:pt x="118533" y="263525"/>
                  <a:pt x="114300" y="264583"/>
                  <a:pt x="111125" y="266700"/>
                </a:cubicBezTo>
                <a:cubicBezTo>
                  <a:pt x="109008" y="269875"/>
                  <a:pt x="106325" y="272738"/>
                  <a:pt x="104775" y="276225"/>
                </a:cubicBezTo>
                <a:cubicBezTo>
                  <a:pt x="102057" y="282342"/>
                  <a:pt x="102138" y="289706"/>
                  <a:pt x="98425" y="295275"/>
                </a:cubicBezTo>
                <a:cubicBezTo>
                  <a:pt x="89584" y="308536"/>
                  <a:pt x="94773" y="302102"/>
                  <a:pt x="82550" y="314325"/>
                </a:cubicBezTo>
                <a:cubicBezTo>
                  <a:pt x="81492" y="318558"/>
                  <a:pt x="80156" y="322732"/>
                  <a:pt x="79375" y="327025"/>
                </a:cubicBezTo>
                <a:cubicBezTo>
                  <a:pt x="78036" y="334388"/>
                  <a:pt x="78350" y="342082"/>
                  <a:pt x="76200" y="349250"/>
                </a:cubicBezTo>
                <a:cubicBezTo>
                  <a:pt x="75104" y="352905"/>
                  <a:pt x="71400" y="355288"/>
                  <a:pt x="69850" y="358775"/>
                </a:cubicBezTo>
                <a:cubicBezTo>
                  <a:pt x="67132" y="364892"/>
                  <a:pt x="65123" y="371331"/>
                  <a:pt x="63500" y="377825"/>
                </a:cubicBezTo>
                <a:cubicBezTo>
                  <a:pt x="61383" y="386292"/>
                  <a:pt x="59910" y="394946"/>
                  <a:pt x="57150" y="403225"/>
                </a:cubicBezTo>
                <a:cubicBezTo>
                  <a:pt x="55033" y="409575"/>
                  <a:pt x="52113" y="415711"/>
                  <a:pt x="50800" y="422275"/>
                </a:cubicBezTo>
                <a:cubicBezTo>
                  <a:pt x="48683" y="432858"/>
                  <a:pt x="47068" y="443554"/>
                  <a:pt x="44450" y="454025"/>
                </a:cubicBezTo>
                <a:cubicBezTo>
                  <a:pt x="43392" y="458258"/>
                  <a:pt x="43440" y="462936"/>
                  <a:pt x="41275" y="466725"/>
                </a:cubicBezTo>
                <a:cubicBezTo>
                  <a:pt x="31002" y="484703"/>
                  <a:pt x="33867" y="492125"/>
                  <a:pt x="31750" y="48260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자유형 26"/>
          <p:cNvSpPr/>
          <p:nvPr/>
        </p:nvSpPr>
        <p:spPr>
          <a:xfrm>
            <a:off x="2377502" y="3146272"/>
            <a:ext cx="963257" cy="1209828"/>
          </a:xfrm>
          <a:custGeom>
            <a:avLst/>
            <a:gdLst>
              <a:gd name="connsiteX0" fmla="*/ 3748 w 963257"/>
              <a:gd name="connsiteY0" fmla="*/ 1174903 h 1209828"/>
              <a:gd name="connsiteX1" fmla="*/ 10098 w 963257"/>
              <a:gd name="connsiteY1" fmla="*/ 1159028 h 1209828"/>
              <a:gd name="connsiteX2" fmla="*/ 16448 w 963257"/>
              <a:gd name="connsiteY2" fmla="*/ 1139978 h 1209828"/>
              <a:gd name="connsiteX3" fmla="*/ 22798 w 963257"/>
              <a:gd name="connsiteY3" fmla="*/ 1130453 h 1209828"/>
              <a:gd name="connsiteX4" fmla="*/ 29148 w 963257"/>
              <a:gd name="connsiteY4" fmla="*/ 1108228 h 1209828"/>
              <a:gd name="connsiteX5" fmla="*/ 32323 w 963257"/>
              <a:gd name="connsiteY5" fmla="*/ 1095528 h 1209828"/>
              <a:gd name="connsiteX6" fmla="*/ 38673 w 963257"/>
              <a:gd name="connsiteY6" fmla="*/ 1082828 h 1209828"/>
              <a:gd name="connsiteX7" fmla="*/ 45023 w 963257"/>
              <a:gd name="connsiteY7" fmla="*/ 1063778 h 1209828"/>
              <a:gd name="connsiteX8" fmla="*/ 48198 w 963257"/>
              <a:gd name="connsiteY8" fmla="*/ 1054253 h 1209828"/>
              <a:gd name="connsiteX9" fmla="*/ 54548 w 963257"/>
              <a:gd name="connsiteY9" fmla="*/ 1032028 h 1209828"/>
              <a:gd name="connsiteX10" fmla="*/ 60898 w 963257"/>
              <a:gd name="connsiteY10" fmla="*/ 1022503 h 1209828"/>
              <a:gd name="connsiteX11" fmla="*/ 67248 w 963257"/>
              <a:gd name="connsiteY11" fmla="*/ 990753 h 1209828"/>
              <a:gd name="connsiteX12" fmla="*/ 73598 w 963257"/>
              <a:gd name="connsiteY12" fmla="*/ 981228 h 1209828"/>
              <a:gd name="connsiteX13" fmla="*/ 79948 w 963257"/>
              <a:gd name="connsiteY13" fmla="*/ 952653 h 1209828"/>
              <a:gd name="connsiteX14" fmla="*/ 92648 w 963257"/>
              <a:gd name="connsiteY14" fmla="*/ 924078 h 1209828"/>
              <a:gd name="connsiteX15" fmla="*/ 95823 w 963257"/>
              <a:gd name="connsiteY15" fmla="*/ 911378 h 1209828"/>
              <a:gd name="connsiteX16" fmla="*/ 98998 w 963257"/>
              <a:gd name="connsiteY16" fmla="*/ 892328 h 1209828"/>
              <a:gd name="connsiteX17" fmla="*/ 105348 w 963257"/>
              <a:gd name="connsiteY17" fmla="*/ 882803 h 1209828"/>
              <a:gd name="connsiteX18" fmla="*/ 111698 w 963257"/>
              <a:gd name="connsiteY18" fmla="*/ 847878 h 1209828"/>
              <a:gd name="connsiteX19" fmla="*/ 121223 w 963257"/>
              <a:gd name="connsiteY19" fmla="*/ 819303 h 1209828"/>
              <a:gd name="connsiteX20" fmla="*/ 133923 w 963257"/>
              <a:gd name="connsiteY20" fmla="*/ 778028 h 1209828"/>
              <a:gd name="connsiteX21" fmla="*/ 140273 w 963257"/>
              <a:gd name="connsiteY21" fmla="*/ 749453 h 1209828"/>
              <a:gd name="connsiteX22" fmla="*/ 143448 w 963257"/>
              <a:gd name="connsiteY22" fmla="*/ 733578 h 1209828"/>
              <a:gd name="connsiteX23" fmla="*/ 149798 w 963257"/>
              <a:gd name="connsiteY23" fmla="*/ 714528 h 1209828"/>
              <a:gd name="connsiteX24" fmla="*/ 152973 w 963257"/>
              <a:gd name="connsiteY24" fmla="*/ 705003 h 1209828"/>
              <a:gd name="connsiteX25" fmla="*/ 156148 w 963257"/>
              <a:gd name="connsiteY25" fmla="*/ 695478 h 1209828"/>
              <a:gd name="connsiteX26" fmla="*/ 159323 w 963257"/>
              <a:gd name="connsiteY26" fmla="*/ 682778 h 1209828"/>
              <a:gd name="connsiteX27" fmla="*/ 168848 w 963257"/>
              <a:gd name="connsiteY27" fmla="*/ 673253 h 1209828"/>
              <a:gd name="connsiteX28" fmla="*/ 175198 w 963257"/>
              <a:gd name="connsiteY28" fmla="*/ 663728 h 1209828"/>
              <a:gd name="connsiteX29" fmla="*/ 184723 w 963257"/>
              <a:gd name="connsiteY29" fmla="*/ 654203 h 1209828"/>
              <a:gd name="connsiteX30" fmla="*/ 194248 w 963257"/>
              <a:gd name="connsiteY30" fmla="*/ 641503 h 1209828"/>
              <a:gd name="connsiteX31" fmla="*/ 206948 w 963257"/>
              <a:gd name="connsiteY31" fmla="*/ 619278 h 1209828"/>
              <a:gd name="connsiteX32" fmla="*/ 210123 w 963257"/>
              <a:gd name="connsiteY32" fmla="*/ 609753 h 1209828"/>
              <a:gd name="connsiteX33" fmla="*/ 216473 w 963257"/>
              <a:gd name="connsiteY33" fmla="*/ 600228 h 1209828"/>
              <a:gd name="connsiteX34" fmla="*/ 222823 w 963257"/>
              <a:gd name="connsiteY34" fmla="*/ 571653 h 1209828"/>
              <a:gd name="connsiteX35" fmla="*/ 229173 w 963257"/>
              <a:gd name="connsiteY35" fmla="*/ 552603 h 1209828"/>
              <a:gd name="connsiteX36" fmla="*/ 235523 w 963257"/>
              <a:gd name="connsiteY36" fmla="*/ 520853 h 1209828"/>
              <a:gd name="connsiteX37" fmla="*/ 251398 w 963257"/>
              <a:gd name="connsiteY37" fmla="*/ 498628 h 1209828"/>
              <a:gd name="connsiteX38" fmla="*/ 254573 w 963257"/>
              <a:gd name="connsiteY38" fmla="*/ 489103 h 1209828"/>
              <a:gd name="connsiteX39" fmla="*/ 279973 w 963257"/>
              <a:gd name="connsiteY39" fmla="*/ 460528 h 1209828"/>
              <a:gd name="connsiteX40" fmla="*/ 292673 w 963257"/>
              <a:gd name="connsiteY40" fmla="*/ 447828 h 1209828"/>
              <a:gd name="connsiteX41" fmla="*/ 299023 w 963257"/>
              <a:gd name="connsiteY41" fmla="*/ 438303 h 1209828"/>
              <a:gd name="connsiteX42" fmla="*/ 305373 w 963257"/>
              <a:gd name="connsiteY42" fmla="*/ 425603 h 1209828"/>
              <a:gd name="connsiteX43" fmla="*/ 314898 w 963257"/>
              <a:gd name="connsiteY43" fmla="*/ 416078 h 1209828"/>
              <a:gd name="connsiteX44" fmla="*/ 330773 w 963257"/>
              <a:gd name="connsiteY44" fmla="*/ 387503 h 1209828"/>
              <a:gd name="connsiteX45" fmla="*/ 349823 w 963257"/>
              <a:gd name="connsiteY45" fmla="*/ 371628 h 1209828"/>
              <a:gd name="connsiteX46" fmla="*/ 356173 w 963257"/>
              <a:gd name="connsiteY46" fmla="*/ 324003 h 1209828"/>
              <a:gd name="connsiteX47" fmla="*/ 359348 w 963257"/>
              <a:gd name="connsiteY47" fmla="*/ 311303 h 1209828"/>
              <a:gd name="connsiteX48" fmla="*/ 368873 w 963257"/>
              <a:gd name="connsiteY48" fmla="*/ 308128 h 1209828"/>
              <a:gd name="connsiteX49" fmla="*/ 381573 w 963257"/>
              <a:gd name="connsiteY49" fmla="*/ 289078 h 1209828"/>
              <a:gd name="connsiteX50" fmla="*/ 387923 w 963257"/>
              <a:gd name="connsiteY50" fmla="*/ 279553 h 1209828"/>
              <a:gd name="connsiteX51" fmla="*/ 391098 w 963257"/>
              <a:gd name="connsiteY51" fmla="*/ 270028 h 1209828"/>
              <a:gd name="connsiteX52" fmla="*/ 403798 w 963257"/>
              <a:gd name="connsiteY52" fmla="*/ 250978 h 1209828"/>
              <a:gd name="connsiteX53" fmla="*/ 422848 w 963257"/>
              <a:gd name="connsiteY53" fmla="*/ 235103 h 1209828"/>
              <a:gd name="connsiteX54" fmla="*/ 441898 w 963257"/>
              <a:gd name="connsiteY54" fmla="*/ 219228 h 1209828"/>
              <a:gd name="connsiteX55" fmla="*/ 445073 w 963257"/>
              <a:gd name="connsiteY55" fmla="*/ 209703 h 1209828"/>
              <a:gd name="connsiteX56" fmla="*/ 473648 w 963257"/>
              <a:gd name="connsiteY56" fmla="*/ 187478 h 1209828"/>
              <a:gd name="connsiteX57" fmla="*/ 502223 w 963257"/>
              <a:gd name="connsiteY57" fmla="*/ 158903 h 1209828"/>
              <a:gd name="connsiteX58" fmla="*/ 521273 w 963257"/>
              <a:gd name="connsiteY58" fmla="*/ 143028 h 1209828"/>
              <a:gd name="connsiteX59" fmla="*/ 540323 w 963257"/>
              <a:gd name="connsiteY59" fmla="*/ 139853 h 1209828"/>
              <a:gd name="connsiteX60" fmla="*/ 632398 w 963257"/>
              <a:gd name="connsiteY60" fmla="*/ 127153 h 1209828"/>
              <a:gd name="connsiteX61" fmla="*/ 645098 w 963257"/>
              <a:gd name="connsiteY61" fmla="*/ 123978 h 1209828"/>
              <a:gd name="connsiteX62" fmla="*/ 575248 w 963257"/>
              <a:gd name="connsiteY62" fmla="*/ 136678 h 1209828"/>
              <a:gd name="connsiteX63" fmla="*/ 565723 w 963257"/>
              <a:gd name="connsiteY63" fmla="*/ 139853 h 1209828"/>
              <a:gd name="connsiteX64" fmla="*/ 553023 w 963257"/>
              <a:gd name="connsiteY64" fmla="*/ 143028 h 1209828"/>
              <a:gd name="connsiteX65" fmla="*/ 537148 w 963257"/>
              <a:gd name="connsiteY65" fmla="*/ 149378 h 1209828"/>
              <a:gd name="connsiteX66" fmla="*/ 518098 w 963257"/>
              <a:gd name="connsiteY66" fmla="*/ 146203 h 1209828"/>
              <a:gd name="connsiteX67" fmla="*/ 521273 w 963257"/>
              <a:gd name="connsiteY67" fmla="*/ 133503 h 1209828"/>
              <a:gd name="connsiteX68" fmla="*/ 540323 w 963257"/>
              <a:gd name="connsiteY68" fmla="*/ 117628 h 1209828"/>
              <a:gd name="connsiteX69" fmla="*/ 559373 w 963257"/>
              <a:gd name="connsiteY69" fmla="*/ 101753 h 1209828"/>
              <a:gd name="connsiteX70" fmla="*/ 572073 w 963257"/>
              <a:gd name="connsiteY70" fmla="*/ 89053 h 1209828"/>
              <a:gd name="connsiteX71" fmla="*/ 584773 w 963257"/>
              <a:gd name="connsiteY71" fmla="*/ 79528 h 1209828"/>
              <a:gd name="connsiteX72" fmla="*/ 594298 w 963257"/>
              <a:gd name="connsiteY72" fmla="*/ 73178 h 1209828"/>
              <a:gd name="connsiteX73" fmla="*/ 626048 w 963257"/>
              <a:gd name="connsiteY73" fmla="*/ 47778 h 1209828"/>
              <a:gd name="connsiteX74" fmla="*/ 645098 w 963257"/>
              <a:gd name="connsiteY74" fmla="*/ 41428 h 1209828"/>
              <a:gd name="connsiteX75" fmla="*/ 676848 w 963257"/>
              <a:gd name="connsiteY75" fmla="*/ 35078 h 1209828"/>
              <a:gd name="connsiteX76" fmla="*/ 695898 w 963257"/>
              <a:gd name="connsiteY76" fmla="*/ 25553 h 1209828"/>
              <a:gd name="connsiteX77" fmla="*/ 711773 w 963257"/>
              <a:gd name="connsiteY77" fmla="*/ 22378 h 1209828"/>
              <a:gd name="connsiteX78" fmla="*/ 743523 w 963257"/>
              <a:gd name="connsiteY78" fmla="*/ 12853 h 1209828"/>
              <a:gd name="connsiteX79" fmla="*/ 768923 w 963257"/>
              <a:gd name="connsiteY79" fmla="*/ 9678 h 1209828"/>
              <a:gd name="connsiteX80" fmla="*/ 778448 w 963257"/>
              <a:gd name="connsiteY80" fmla="*/ 6503 h 1209828"/>
              <a:gd name="connsiteX81" fmla="*/ 791148 w 963257"/>
              <a:gd name="connsiteY81" fmla="*/ 153 h 1209828"/>
              <a:gd name="connsiteX82" fmla="*/ 845123 w 963257"/>
              <a:gd name="connsiteY82" fmla="*/ 3328 h 1209828"/>
              <a:gd name="connsiteX83" fmla="*/ 873698 w 963257"/>
              <a:gd name="connsiteY83" fmla="*/ 12853 h 1209828"/>
              <a:gd name="connsiteX84" fmla="*/ 883223 w 963257"/>
              <a:gd name="connsiteY84" fmla="*/ 16028 h 1209828"/>
              <a:gd name="connsiteX85" fmla="*/ 902273 w 963257"/>
              <a:gd name="connsiteY85" fmla="*/ 25553 h 1209828"/>
              <a:gd name="connsiteX86" fmla="*/ 905448 w 963257"/>
              <a:gd name="connsiteY86" fmla="*/ 35078 h 1209828"/>
              <a:gd name="connsiteX87" fmla="*/ 911798 w 963257"/>
              <a:gd name="connsiteY87" fmla="*/ 47778 h 1209828"/>
              <a:gd name="connsiteX88" fmla="*/ 924498 w 963257"/>
              <a:gd name="connsiteY88" fmla="*/ 136678 h 1209828"/>
              <a:gd name="connsiteX89" fmla="*/ 930848 w 963257"/>
              <a:gd name="connsiteY89" fmla="*/ 216053 h 1209828"/>
              <a:gd name="connsiteX90" fmla="*/ 940373 w 963257"/>
              <a:gd name="connsiteY90" fmla="*/ 263678 h 1209828"/>
              <a:gd name="connsiteX91" fmla="*/ 949898 w 963257"/>
              <a:gd name="connsiteY91" fmla="*/ 330353 h 1209828"/>
              <a:gd name="connsiteX92" fmla="*/ 959423 w 963257"/>
              <a:gd name="connsiteY92" fmla="*/ 682778 h 1209828"/>
              <a:gd name="connsiteX93" fmla="*/ 956248 w 963257"/>
              <a:gd name="connsiteY93" fmla="*/ 987578 h 1209828"/>
              <a:gd name="connsiteX94" fmla="*/ 953073 w 963257"/>
              <a:gd name="connsiteY94" fmla="*/ 1006628 h 1209828"/>
              <a:gd name="connsiteX95" fmla="*/ 949898 w 963257"/>
              <a:gd name="connsiteY95" fmla="*/ 1035203 h 1209828"/>
              <a:gd name="connsiteX96" fmla="*/ 937198 w 963257"/>
              <a:gd name="connsiteY96" fmla="*/ 1165378 h 1209828"/>
              <a:gd name="connsiteX97" fmla="*/ 921323 w 963257"/>
              <a:gd name="connsiteY97" fmla="*/ 1159028 h 1209828"/>
              <a:gd name="connsiteX98" fmla="*/ 908623 w 963257"/>
              <a:gd name="connsiteY98" fmla="*/ 1155853 h 1209828"/>
              <a:gd name="connsiteX99" fmla="*/ 899098 w 963257"/>
              <a:gd name="connsiteY99" fmla="*/ 1149503 h 1209828"/>
              <a:gd name="connsiteX100" fmla="*/ 930848 w 963257"/>
              <a:gd name="connsiteY100" fmla="*/ 1146328 h 1209828"/>
              <a:gd name="connsiteX101" fmla="*/ 886398 w 963257"/>
              <a:gd name="connsiteY101" fmla="*/ 1178078 h 1209828"/>
              <a:gd name="connsiteX102" fmla="*/ 867348 w 963257"/>
              <a:gd name="connsiteY102" fmla="*/ 1174903 h 1209828"/>
              <a:gd name="connsiteX103" fmla="*/ 854648 w 963257"/>
              <a:gd name="connsiteY103" fmla="*/ 1171728 h 1209828"/>
              <a:gd name="connsiteX104" fmla="*/ 632398 w 963257"/>
              <a:gd name="connsiteY104" fmla="*/ 1174903 h 1209828"/>
              <a:gd name="connsiteX105" fmla="*/ 610173 w 963257"/>
              <a:gd name="connsiteY105" fmla="*/ 1181253 h 1209828"/>
              <a:gd name="connsiteX106" fmla="*/ 565723 w 963257"/>
              <a:gd name="connsiteY106" fmla="*/ 1184428 h 1209828"/>
              <a:gd name="connsiteX107" fmla="*/ 362523 w 963257"/>
              <a:gd name="connsiteY107" fmla="*/ 1190778 h 1209828"/>
              <a:gd name="connsiteX108" fmla="*/ 302198 w 963257"/>
              <a:gd name="connsiteY108" fmla="*/ 1193953 h 1209828"/>
              <a:gd name="connsiteX109" fmla="*/ 286323 w 963257"/>
              <a:gd name="connsiteY109" fmla="*/ 1197128 h 1209828"/>
              <a:gd name="connsiteX110" fmla="*/ 248223 w 963257"/>
              <a:gd name="connsiteY110" fmla="*/ 1206653 h 1209828"/>
              <a:gd name="connsiteX111" fmla="*/ 203773 w 963257"/>
              <a:gd name="connsiteY111" fmla="*/ 1209828 h 1209828"/>
              <a:gd name="connsiteX112" fmla="*/ 165673 w 963257"/>
              <a:gd name="connsiteY112" fmla="*/ 1206653 h 1209828"/>
              <a:gd name="connsiteX113" fmla="*/ 156148 w 963257"/>
              <a:gd name="connsiteY113" fmla="*/ 1203478 h 1209828"/>
              <a:gd name="connsiteX114" fmla="*/ 143448 w 963257"/>
              <a:gd name="connsiteY114" fmla="*/ 1200303 h 1209828"/>
              <a:gd name="connsiteX115" fmla="*/ 133923 w 963257"/>
              <a:gd name="connsiteY115" fmla="*/ 1190778 h 1209828"/>
              <a:gd name="connsiteX116" fmla="*/ 114873 w 963257"/>
              <a:gd name="connsiteY116" fmla="*/ 1187603 h 1209828"/>
              <a:gd name="connsiteX117" fmla="*/ 102173 w 963257"/>
              <a:gd name="connsiteY117" fmla="*/ 1184428 h 1209828"/>
              <a:gd name="connsiteX118" fmla="*/ 73598 w 963257"/>
              <a:gd name="connsiteY118" fmla="*/ 1178078 h 1209828"/>
              <a:gd name="connsiteX119" fmla="*/ 3748 w 963257"/>
              <a:gd name="connsiteY119" fmla="*/ 1174903 h 120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63257" h="1209828">
                <a:moveTo>
                  <a:pt x="3748" y="1174903"/>
                </a:moveTo>
                <a:cubicBezTo>
                  <a:pt x="-6835" y="1171728"/>
                  <a:pt x="8150" y="1164384"/>
                  <a:pt x="10098" y="1159028"/>
                </a:cubicBezTo>
                <a:cubicBezTo>
                  <a:pt x="12385" y="1152738"/>
                  <a:pt x="12735" y="1145547"/>
                  <a:pt x="16448" y="1139978"/>
                </a:cubicBezTo>
                <a:lnTo>
                  <a:pt x="22798" y="1130453"/>
                </a:lnTo>
                <a:cubicBezTo>
                  <a:pt x="32724" y="1090751"/>
                  <a:pt x="20038" y="1140112"/>
                  <a:pt x="29148" y="1108228"/>
                </a:cubicBezTo>
                <a:cubicBezTo>
                  <a:pt x="30347" y="1104032"/>
                  <a:pt x="30791" y="1099614"/>
                  <a:pt x="32323" y="1095528"/>
                </a:cubicBezTo>
                <a:cubicBezTo>
                  <a:pt x="33985" y="1091096"/>
                  <a:pt x="36915" y="1087222"/>
                  <a:pt x="38673" y="1082828"/>
                </a:cubicBezTo>
                <a:cubicBezTo>
                  <a:pt x="41159" y="1076613"/>
                  <a:pt x="42906" y="1070128"/>
                  <a:pt x="45023" y="1063778"/>
                </a:cubicBezTo>
                <a:cubicBezTo>
                  <a:pt x="46081" y="1060603"/>
                  <a:pt x="47386" y="1057500"/>
                  <a:pt x="48198" y="1054253"/>
                </a:cubicBezTo>
                <a:cubicBezTo>
                  <a:pt x="49215" y="1050184"/>
                  <a:pt x="52271" y="1036583"/>
                  <a:pt x="54548" y="1032028"/>
                </a:cubicBezTo>
                <a:cubicBezTo>
                  <a:pt x="56255" y="1028615"/>
                  <a:pt x="58781" y="1025678"/>
                  <a:pt x="60898" y="1022503"/>
                </a:cubicBezTo>
                <a:cubicBezTo>
                  <a:pt x="61614" y="1018205"/>
                  <a:pt x="64665" y="996781"/>
                  <a:pt x="67248" y="990753"/>
                </a:cubicBezTo>
                <a:cubicBezTo>
                  <a:pt x="68751" y="987246"/>
                  <a:pt x="71481" y="984403"/>
                  <a:pt x="73598" y="981228"/>
                </a:cubicBezTo>
                <a:cubicBezTo>
                  <a:pt x="74302" y="977710"/>
                  <a:pt x="78154" y="957137"/>
                  <a:pt x="79948" y="952653"/>
                </a:cubicBezTo>
                <a:cubicBezTo>
                  <a:pt x="90732" y="925694"/>
                  <a:pt x="87340" y="942656"/>
                  <a:pt x="92648" y="924078"/>
                </a:cubicBezTo>
                <a:cubicBezTo>
                  <a:pt x="93847" y="919882"/>
                  <a:pt x="94967" y="915657"/>
                  <a:pt x="95823" y="911378"/>
                </a:cubicBezTo>
                <a:cubicBezTo>
                  <a:pt x="97086" y="905065"/>
                  <a:pt x="96962" y="898435"/>
                  <a:pt x="98998" y="892328"/>
                </a:cubicBezTo>
                <a:cubicBezTo>
                  <a:pt x="100205" y="888708"/>
                  <a:pt x="103231" y="885978"/>
                  <a:pt x="105348" y="882803"/>
                </a:cubicBezTo>
                <a:cubicBezTo>
                  <a:pt x="113419" y="826306"/>
                  <a:pt x="104213" y="885303"/>
                  <a:pt x="111698" y="847878"/>
                </a:cubicBezTo>
                <a:cubicBezTo>
                  <a:pt x="116587" y="823434"/>
                  <a:pt x="110658" y="835150"/>
                  <a:pt x="121223" y="819303"/>
                </a:cubicBezTo>
                <a:cubicBezTo>
                  <a:pt x="128321" y="783811"/>
                  <a:pt x="121586" y="796533"/>
                  <a:pt x="133923" y="778028"/>
                </a:cubicBezTo>
                <a:cubicBezTo>
                  <a:pt x="142660" y="725608"/>
                  <a:pt x="132457" y="780717"/>
                  <a:pt x="140273" y="749453"/>
                </a:cubicBezTo>
                <a:cubicBezTo>
                  <a:pt x="141582" y="744218"/>
                  <a:pt x="142028" y="738784"/>
                  <a:pt x="143448" y="733578"/>
                </a:cubicBezTo>
                <a:cubicBezTo>
                  <a:pt x="145209" y="727120"/>
                  <a:pt x="147681" y="720878"/>
                  <a:pt x="149798" y="714528"/>
                </a:cubicBezTo>
                <a:lnTo>
                  <a:pt x="152973" y="705003"/>
                </a:lnTo>
                <a:cubicBezTo>
                  <a:pt x="154031" y="701828"/>
                  <a:pt x="155336" y="698725"/>
                  <a:pt x="156148" y="695478"/>
                </a:cubicBezTo>
                <a:cubicBezTo>
                  <a:pt x="157206" y="691245"/>
                  <a:pt x="157158" y="686567"/>
                  <a:pt x="159323" y="682778"/>
                </a:cubicBezTo>
                <a:cubicBezTo>
                  <a:pt x="161551" y="678879"/>
                  <a:pt x="165973" y="676702"/>
                  <a:pt x="168848" y="673253"/>
                </a:cubicBezTo>
                <a:cubicBezTo>
                  <a:pt x="171291" y="670322"/>
                  <a:pt x="172755" y="666659"/>
                  <a:pt x="175198" y="663728"/>
                </a:cubicBezTo>
                <a:cubicBezTo>
                  <a:pt x="178073" y="660279"/>
                  <a:pt x="181801" y="657612"/>
                  <a:pt x="184723" y="654203"/>
                </a:cubicBezTo>
                <a:cubicBezTo>
                  <a:pt x="188167" y="650185"/>
                  <a:pt x="191172" y="645809"/>
                  <a:pt x="194248" y="641503"/>
                </a:cubicBezTo>
                <a:cubicBezTo>
                  <a:pt x="199942" y="633531"/>
                  <a:pt x="202962" y="628580"/>
                  <a:pt x="206948" y="619278"/>
                </a:cubicBezTo>
                <a:cubicBezTo>
                  <a:pt x="208266" y="616202"/>
                  <a:pt x="208626" y="612746"/>
                  <a:pt x="210123" y="609753"/>
                </a:cubicBezTo>
                <a:cubicBezTo>
                  <a:pt x="211830" y="606340"/>
                  <a:pt x="214766" y="603641"/>
                  <a:pt x="216473" y="600228"/>
                </a:cubicBezTo>
                <a:cubicBezTo>
                  <a:pt x="221015" y="591144"/>
                  <a:pt x="220384" y="581408"/>
                  <a:pt x="222823" y="571653"/>
                </a:cubicBezTo>
                <a:cubicBezTo>
                  <a:pt x="224446" y="565159"/>
                  <a:pt x="228073" y="559205"/>
                  <a:pt x="229173" y="552603"/>
                </a:cubicBezTo>
                <a:cubicBezTo>
                  <a:pt x="229889" y="548305"/>
                  <a:pt x="232940" y="526881"/>
                  <a:pt x="235523" y="520853"/>
                </a:cubicBezTo>
                <a:cubicBezTo>
                  <a:pt x="237071" y="517242"/>
                  <a:pt x="250314" y="500074"/>
                  <a:pt x="251398" y="498628"/>
                </a:cubicBezTo>
                <a:cubicBezTo>
                  <a:pt x="252456" y="495453"/>
                  <a:pt x="253076" y="492096"/>
                  <a:pt x="254573" y="489103"/>
                </a:cubicBezTo>
                <a:cubicBezTo>
                  <a:pt x="260239" y="477772"/>
                  <a:pt x="271558" y="468943"/>
                  <a:pt x="279973" y="460528"/>
                </a:cubicBezTo>
                <a:cubicBezTo>
                  <a:pt x="284206" y="456295"/>
                  <a:pt x="289352" y="452809"/>
                  <a:pt x="292673" y="447828"/>
                </a:cubicBezTo>
                <a:cubicBezTo>
                  <a:pt x="294790" y="444653"/>
                  <a:pt x="297130" y="441616"/>
                  <a:pt x="299023" y="438303"/>
                </a:cubicBezTo>
                <a:cubicBezTo>
                  <a:pt x="301371" y="434194"/>
                  <a:pt x="302622" y="429454"/>
                  <a:pt x="305373" y="425603"/>
                </a:cubicBezTo>
                <a:cubicBezTo>
                  <a:pt x="307983" y="421949"/>
                  <a:pt x="311723" y="419253"/>
                  <a:pt x="314898" y="416078"/>
                </a:cubicBezTo>
                <a:cubicBezTo>
                  <a:pt x="318207" y="406152"/>
                  <a:pt x="321415" y="393741"/>
                  <a:pt x="330773" y="387503"/>
                </a:cubicBezTo>
                <a:cubicBezTo>
                  <a:pt x="344034" y="378662"/>
                  <a:pt x="337600" y="383851"/>
                  <a:pt x="349823" y="371628"/>
                </a:cubicBezTo>
                <a:cubicBezTo>
                  <a:pt x="354890" y="310826"/>
                  <a:pt x="348544" y="350704"/>
                  <a:pt x="356173" y="324003"/>
                </a:cubicBezTo>
                <a:cubicBezTo>
                  <a:pt x="357372" y="319807"/>
                  <a:pt x="356622" y="314710"/>
                  <a:pt x="359348" y="311303"/>
                </a:cubicBezTo>
                <a:cubicBezTo>
                  <a:pt x="361439" y="308690"/>
                  <a:pt x="365698" y="309186"/>
                  <a:pt x="368873" y="308128"/>
                </a:cubicBezTo>
                <a:lnTo>
                  <a:pt x="381573" y="289078"/>
                </a:lnTo>
                <a:cubicBezTo>
                  <a:pt x="383690" y="285903"/>
                  <a:pt x="386716" y="283173"/>
                  <a:pt x="387923" y="279553"/>
                </a:cubicBezTo>
                <a:cubicBezTo>
                  <a:pt x="388981" y="276378"/>
                  <a:pt x="389473" y="272954"/>
                  <a:pt x="391098" y="270028"/>
                </a:cubicBezTo>
                <a:cubicBezTo>
                  <a:pt x="394804" y="263357"/>
                  <a:pt x="397448" y="255211"/>
                  <a:pt x="403798" y="250978"/>
                </a:cubicBezTo>
                <a:cubicBezTo>
                  <a:pt x="427447" y="235212"/>
                  <a:pt x="398402" y="255475"/>
                  <a:pt x="422848" y="235103"/>
                </a:cubicBezTo>
                <a:cubicBezTo>
                  <a:pt x="449370" y="213001"/>
                  <a:pt x="414071" y="247055"/>
                  <a:pt x="441898" y="219228"/>
                </a:cubicBezTo>
                <a:cubicBezTo>
                  <a:pt x="442956" y="216053"/>
                  <a:pt x="443217" y="212488"/>
                  <a:pt x="445073" y="209703"/>
                </a:cubicBezTo>
                <a:cubicBezTo>
                  <a:pt x="454010" y="196297"/>
                  <a:pt x="461033" y="200093"/>
                  <a:pt x="473648" y="187478"/>
                </a:cubicBezTo>
                <a:lnTo>
                  <a:pt x="502223" y="158903"/>
                </a:lnTo>
                <a:cubicBezTo>
                  <a:pt x="506644" y="154482"/>
                  <a:pt x="514642" y="145238"/>
                  <a:pt x="521273" y="143028"/>
                </a:cubicBezTo>
                <a:cubicBezTo>
                  <a:pt x="527380" y="140992"/>
                  <a:pt x="533950" y="140763"/>
                  <a:pt x="540323" y="139853"/>
                </a:cubicBezTo>
                <a:lnTo>
                  <a:pt x="632398" y="127153"/>
                </a:lnTo>
                <a:cubicBezTo>
                  <a:pt x="636712" y="126499"/>
                  <a:pt x="649150" y="122357"/>
                  <a:pt x="645098" y="123978"/>
                </a:cubicBezTo>
                <a:cubicBezTo>
                  <a:pt x="612030" y="137205"/>
                  <a:pt x="614717" y="133642"/>
                  <a:pt x="575248" y="136678"/>
                </a:cubicBezTo>
                <a:cubicBezTo>
                  <a:pt x="572073" y="137736"/>
                  <a:pt x="568941" y="138934"/>
                  <a:pt x="565723" y="139853"/>
                </a:cubicBezTo>
                <a:cubicBezTo>
                  <a:pt x="561527" y="141052"/>
                  <a:pt x="557163" y="141648"/>
                  <a:pt x="553023" y="143028"/>
                </a:cubicBezTo>
                <a:cubicBezTo>
                  <a:pt x="547616" y="144830"/>
                  <a:pt x="542440" y="147261"/>
                  <a:pt x="537148" y="149378"/>
                </a:cubicBezTo>
                <a:cubicBezTo>
                  <a:pt x="530798" y="148320"/>
                  <a:pt x="522650" y="150755"/>
                  <a:pt x="518098" y="146203"/>
                </a:cubicBezTo>
                <a:cubicBezTo>
                  <a:pt x="515012" y="143117"/>
                  <a:pt x="519322" y="137406"/>
                  <a:pt x="521273" y="133503"/>
                </a:cubicBezTo>
                <a:cubicBezTo>
                  <a:pt x="528193" y="119663"/>
                  <a:pt x="528696" y="121504"/>
                  <a:pt x="540323" y="117628"/>
                </a:cubicBezTo>
                <a:cubicBezTo>
                  <a:pt x="573352" y="84599"/>
                  <a:pt x="528431" y="128275"/>
                  <a:pt x="559373" y="101753"/>
                </a:cubicBezTo>
                <a:cubicBezTo>
                  <a:pt x="563919" y="97857"/>
                  <a:pt x="567567" y="92995"/>
                  <a:pt x="572073" y="89053"/>
                </a:cubicBezTo>
                <a:cubicBezTo>
                  <a:pt x="576055" y="85568"/>
                  <a:pt x="580467" y="82604"/>
                  <a:pt x="584773" y="79528"/>
                </a:cubicBezTo>
                <a:cubicBezTo>
                  <a:pt x="587878" y="77310"/>
                  <a:pt x="591401" y="75661"/>
                  <a:pt x="594298" y="73178"/>
                </a:cubicBezTo>
                <a:cubicBezTo>
                  <a:pt x="605333" y="63719"/>
                  <a:pt x="611018" y="52788"/>
                  <a:pt x="626048" y="47778"/>
                </a:cubicBezTo>
                <a:cubicBezTo>
                  <a:pt x="632398" y="45661"/>
                  <a:pt x="638496" y="42528"/>
                  <a:pt x="645098" y="41428"/>
                </a:cubicBezTo>
                <a:cubicBezTo>
                  <a:pt x="660067" y="38933"/>
                  <a:pt x="663586" y="38867"/>
                  <a:pt x="676848" y="35078"/>
                </a:cubicBezTo>
                <a:cubicBezTo>
                  <a:pt x="718250" y="23249"/>
                  <a:pt x="651370" y="42251"/>
                  <a:pt x="695898" y="25553"/>
                </a:cubicBezTo>
                <a:cubicBezTo>
                  <a:pt x="700951" y="23658"/>
                  <a:pt x="706567" y="23798"/>
                  <a:pt x="711773" y="22378"/>
                </a:cubicBezTo>
                <a:cubicBezTo>
                  <a:pt x="725081" y="18748"/>
                  <a:pt x="730771" y="14978"/>
                  <a:pt x="743523" y="12853"/>
                </a:cubicBezTo>
                <a:cubicBezTo>
                  <a:pt x="751939" y="11450"/>
                  <a:pt x="760456" y="10736"/>
                  <a:pt x="768923" y="9678"/>
                </a:cubicBezTo>
                <a:cubicBezTo>
                  <a:pt x="772098" y="8620"/>
                  <a:pt x="775372" y="7821"/>
                  <a:pt x="778448" y="6503"/>
                </a:cubicBezTo>
                <a:cubicBezTo>
                  <a:pt x="782798" y="4639"/>
                  <a:pt x="786420" y="378"/>
                  <a:pt x="791148" y="153"/>
                </a:cubicBezTo>
                <a:cubicBezTo>
                  <a:pt x="809150" y="-704"/>
                  <a:pt x="827131" y="2270"/>
                  <a:pt x="845123" y="3328"/>
                </a:cubicBezTo>
                <a:cubicBezTo>
                  <a:pt x="871884" y="8680"/>
                  <a:pt x="850694" y="2994"/>
                  <a:pt x="873698" y="12853"/>
                </a:cubicBezTo>
                <a:cubicBezTo>
                  <a:pt x="876774" y="14171"/>
                  <a:pt x="880230" y="14531"/>
                  <a:pt x="883223" y="16028"/>
                </a:cubicBezTo>
                <a:cubicBezTo>
                  <a:pt x="907842" y="28338"/>
                  <a:pt x="878332" y="17573"/>
                  <a:pt x="902273" y="25553"/>
                </a:cubicBezTo>
                <a:cubicBezTo>
                  <a:pt x="903331" y="28728"/>
                  <a:pt x="904130" y="32002"/>
                  <a:pt x="905448" y="35078"/>
                </a:cubicBezTo>
                <a:cubicBezTo>
                  <a:pt x="907312" y="39428"/>
                  <a:pt x="911151" y="43089"/>
                  <a:pt x="911798" y="47778"/>
                </a:cubicBezTo>
                <a:cubicBezTo>
                  <a:pt x="924528" y="140070"/>
                  <a:pt x="902551" y="103758"/>
                  <a:pt x="924498" y="136678"/>
                </a:cubicBezTo>
                <a:cubicBezTo>
                  <a:pt x="933480" y="172606"/>
                  <a:pt x="925371" y="136643"/>
                  <a:pt x="930848" y="216053"/>
                </a:cubicBezTo>
                <a:cubicBezTo>
                  <a:pt x="933257" y="250977"/>
                  <a:pt x="933234" y="231552"/>
                  <a:pt x="940373" y="263678"/>
                </a:cubicBezTo>
                <a:cubicBezTo>
                  <a:pt x="947125" y="294063"/>
                  <a:pt x="946894" y="300317"/>
                  <a:pt x="949898" y="330353"/>
                </a:cubicBezTo>
                <a:cubicBezTo>
                  <a:pt x="950347" y="345406"/>
                  <a:pt x="959423" y="632516"/>
                  <a:pt x="959423" y="682778"/>
                </a:cubicBezTo>
                <a:cubicBezTo>
                  <a:pt x="959423" y="784384"/>
                  <a:pt x="958240" y="885992"/>
                  <a:pt x="956248" y="987578"/>
                </a:cubicBezTo>
                <a:cubicBezTo>
                  <a:pt x="956122" y="994014"/>
                  <a:pt x="953924" y="1000247"/>
                  <a:pt x="953073" y="1006628"/>
                </a:cubicBezTo>
                <a:cubicBezTo>
                  <a:pt x="951806" y="1016128"/>
                  <a:pt x="950956" y="1025678"/>
                  <a:pt x="949898" y="1035203"/>
                </a:cubicBezTo>
                <a:cubicBezTo>
                  <a:pt x="947319" y="1143530"/>
                  <a:pt x="988853" y="1184749"/>
                  <a:pt x="937198" y="1165378"/>
                </a:cubicBezTo>
                <a:cubicBezTo>
                  <a:pt x="931862" y="1163377"/>
                  <a:pt x="926730" y="1160830"/>
                  <a:pt x="921323" y="1159028"/>
                </a:cubicBezTo>
                <a:cubicBezTo>
                  <a:pt x="917183" y="1157648"/>
                  <a:pt x="912856" y="1156911"/>
                  <a:pt x="908623" y="1155853"/>
                </a:cubicBezTo>
                <a:cubicBezTo>
                  <a:pt x="905448" y="1153736"/>
                  <a:pt x="898173" y="1153205"/>
                  <a:pt x="899098" y="1149503"/>
                </a:cubicBezTo>
                <a:cubicBezTo>
                  <a:pt x="902051" y="1137690"/>
                  <a:pt x="928218" y="1145890"/>
                  <a:pt x="930848" y="1146328"/>
                </a:cubicBezTo>
                <a:cubicBezTo>
                  <a:pt x="895402" y="1174685"/>
                  <a:pt x="911220" y="1165667"/>
                  <a:pt x="886398" y="1178078"/>
                </a:cubicBezTo>
                <a:cubicBezTo>
                  <a:pt x="880048" y="1177020"/>
                  <a:pt x="873661" y="1176166"/>
                  <a:pt x="867348" y="1174903"/>
                </a:cubicBezTo>
                <a:cubicBezTo>
                  <a:pt x="863069" y="1174047"/>
                  <a:pt x="859012" y="1171728"/>
                  <a:pt x="854648" y="1171728"/>
                </a:cubicBezTo>
                <a:cubicBezTo>
                  <a:pt x="780557" y="1171728"/>
                  <a:pt x="706481" y="1173845"/>
                  <a:pt x="632398" y="1174903"/>
                </a:cubicBezTo>
                <a:cubicBezTo>
                  <a:pt x="626377" y="1176910"/>
                  <a:pt x="616153" y="1180589"/>
                  <a:pt x="610173" y="1181253"/>
                </a:cubicBezTo>
                <a:cubicBezTo>
                  <a:pt x="595409" y="1182893"/>
                  <a:pt x="580540" y="1183370"/>
                  <a:pt x="565723" y="1184428"/>
                </a:cubicBezTo>
                <a:cubicBezTo>
                  <a:pt x="487780" y="1200017"/>
                  <a:pt x="564851" y="1185590"/>
                  <a:pt x="362523" y="1190778"/>
                </a:cubicBezTo>
                <a:cubicBezTo>
                  <a:pt x="342393" y="1191294"/>
                  <a:pt x="322306" y="1192895"/>
                  <a:pt x="302198" y="1193953"/>
                </a:cubicBezTo>
                <a:cubicBezTo>
                  <a:pt x="296906" y="1195011"/>
                  <a:pt x="291576" y="1195892"/>
                  <a:pt x="286323" y="1197128"/>
                </a:cubicBezTo>
                <a:cubicBezTo>
                  <a:pt x="273580" y="1200126"/>
                  <a:pt x="261281" y="1205720"/>
                  <a:pt x="248223" y="1206653"/>
                </a:cubicBezTo>
                <a:lnTo>
                  <a:pt x="203773" y="1209828"/>
                </a:lnTo>
                <a:cubicBezTo>
                  <a:pt x="191073" y="1208770"/>
                  <a:pt x="178305" y="1208337"/>
                  <a:pt x="165673" y="1206653"/>
                </a:cubicBezTo>
                <a:cubicBezTo>
                  <a:pt x="162356" y="1206211"/>
                  <a:pt x="159366" y="1204397"/>
                  <a:pt x="156148" y="1203478"/>
                </a:cubicBezTo>
                <a:cubicBezTo>
                  <a:pt x="151952" y="1202279"/>
                  <a:pt x="147681" y="1201361"/>
                  <a:pt x="143448" y="1200303"/>
                </a:cubicBezTo>
                <a:cubicBezTo>
                  <a:pt x="140273" y="1197128"/>
                  <a:pt x="138026" y="1192602"/>
                  <a:pt x="133923" y="1190778"/>
                </a:cubicBezTo>
                <a:cubicBezTo>
                  <a:pt x="128040" y="1188163"/>
                  <a:pt x="121186" y="1188866"/>
                  <a:pt x="114873" y="1187603"/>
                </a:cubicBezTo>
                <a:cubicBezTo>
                  <a:pt x="110594" y="1186747"/>
                  <a:pt x="106425" y="1185409"/>
                  <a:pt x="102173" y="1184428"/>
                </a:cubicBezTo>
                <a:lnTo>
                  <a:pt x="73598" y="1178078"/>
                </a:lnTo>
                <a:cubicBezTo>
                  <a:pt x="11159" y="1181364"/>
                  <a:pt x="14331" y="1178078"/>
                  <a:pt x="3748" y="11749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자유형 27"/>
          <p:cNvSpPr/>
          <p:nvPr/>
        </p:nvSpPr>
        <p:spPr>
          <a:xfrm>
            <a:off x="2651575" y="3155876"/>
            <a:ext cx="514267" cy="454477"/>
          </a:xfrm>
          <a:custGeom>
            <a:avLst/>
            <a:gdLst>
              <a:gd name="connsiteX0" fmla="*/ 9075 w 514267"/>
              <a:gd name="connsiteY0" fmla="*/ 447749 h 454477"/>
              <a:gd name="connsiteX1" fmla="*/ 59875 w 514267"/>
              <a:gd name="connsiteY1" fmla="*/ 368374 h 454477"/>
              <a:gd name="connsiteX2" fmla="*/ 72575 w 514267"/>
              <a:gd name="connsiteY2" fmla="*/ 349324 h 454477"/>
              <a:gd name="connsiteX3" fmla="*/ 78925 w 514267"/>
              <a:gd name="connsiteY3" fmla="*/ 339799 h 454477"/>
              <a:gd name="connsiteX4" fmla="*/ 85275 w 514267"/>
              <a:gd name="connsiteY4" fmla="*/ 320749 h 454477"/>
              <a:gd name="connsiteX5" fmla="*/ 94800 w 514267"/>
              <a:gd name="connsiteY5" fmla="*/ 314399 h 454477"/>
              <a:gd name="connsiteX6" fmla="*/ 107500 w 514267"/>
              <a:gd name="connsiteY6" fmla="*/ 295349 h 454477"/>
              <a:gd name="connsiteX7" fmla="*/ 120200 w 514267"/>
              <a:gd name="connsiteY7" fmla="*/ 276299 h 454477"/>
              <a:gd name="connsiteX8" fmla="*/ 126550 w 514267"/>
              <a:gd name="connsiteY8" fmla="*/ 266774 h 454477"/>
              <a:gd name="connsiteX9" fmla="*/ 136075 w 514267"/>
              <a:gd name="connsiteY9" fmla="*/ 257249 h 454477"/>
              <a:gd name="connsiteX10" fmla="*/ 151950 w 514267"/>
              <a:gd name="connsiteY10" fmla="*/ 228674 h 454477"/>
              <a:gd name="connsiteX11" fmla="*/ 158300 w 514267"/>
              <a:gd name="connsiteY11" fmla="*/ 219149 h 454477"/>
              <a:gd name="connsiteX12" fmla="*/ 161475 w 514267"/>
              <a:gd name="connsiteY12" fmla="*/ 206449 h 454477"/>
              <a:gd name="connsiteX13" fmla="*/ 171000 w 514267"/>
              <a:gd name="connsiteY13" fmla="*/ 196924 h 454477"/>
              <a:gd name="connsiteX14" fmla="*/ 186875 w 514267"/>
              <a:gd name="connsiteY14" fmla="*/ 177874 h 454477"/>
              <a:gd name="connsiteX15" fmla="*/ 199575 w 514267"/>
              <a:gd name="connsiteY15" fmla="*/ 158824 h 454477"/>
              <a:gd name="connsiteX16" fmla="*/ 218625 w 514267"/>
              <a:gd name="connsiteY16" fmla="*/ 146124 h 454477"/>
              <a:gd name="connsiteX17" fmla="*/ 234500 w 514267"/>
              <a:gd name="connsiteY17" fmla="*/ 130249 h 454477"/>
              <a:gd name="connsiteX18" fmla="*/ 244025 w 514267"/>
              <a:gd name="connsiteY18" fmla="*/ 120724 h 454477"/>
              <a:gd name="connsiteX19" fmla="*/ 253550 w 514267"/>
              <a:gd name="connsiteY19" fmla="*/ 114374 h 454477"/>
              <a:gd name="connsiteX20" fmla="*/ 272600 w 514267"/>
              <a:gd name="connsiteY20" fmla="*/ 95324 h 454477"/>
              <a:gd name="connsiteX21" fmla="*/ 291650 w 514267"/>
              <a:gd name="connsiteY21" fmla="*/ 82624 h 454477"/>
              <a:gd name="connsiteX22" fmla="*/ 320225 w 514267"/>
              <a:gd name="connsiteY22" fmla="*/ 60399 h 454477"/>
              <a:gd name="connsiteX23" fmla="*/ 329750 w 514267"/>
              <a:gd name="connsiteY23" fmla="*/ 54049 h 454477"/>
              <a:gd name="connsiteX24" fmla="*/ 339275 w 514267"/>
              <a:gd name="connsiteY24" fmla="*/ 47699 h 454477"/>
              <a:gd name="connsiteX25" fmla="*/ 348800 w 514267"/>
              <a:gd name="connsiteY25" fmla="*/ 38174 h 454477"/>
              <a:gd name="connsiteX26" fmla="*/ 364675 w 514267"/>
              <a:gd name="connsiteY26" fmla="*/ 34999 h 454477"/>
              <a:gd name="connsiteX27" fmla="*/ 380550 w 514267"/>
              <a:gd name="connsiteY27" fmla="*/ 28649 h 454477"/>
              <a:gd name="connsiteX28" fmla="*/ 409125 w 514267"/>
              <a:gd name="connsiteY28" fmla="*/ 12774 h 454477"/>
              <a:gd name="connsiteX29" fmla="*/ 437700 w 514267"/>
              <a:gd name="connsiteY29" fmla="*/ 9599 h 454477"/>
              <a:gd name="connsiteX30" fmla="*/ 459925 w 514267"/>
              <a:gd name="connsiteY30" fmla="*/ 6424 h 454477"/>
              <a:gd name="connsiteX31" fmla="*/ 501200 w 514267"/>
              <a:gd name="connsiteY31" fmla="*/ 3249 h 454477"/>
              <a:gd name="connsiteX32" fmla="*/ 510725 w 514267"/>
              <a:gd name="connsiteY32" fmla="*/ 9599 h 454477"/>
              <a:gd name="connsiteX33" fmla="*/ 513900 w 514267"/>
              <a:gd name="connsiteY33" fmla="*/ 25474 h 454477"/>
              <a:gd name="connsiteX34" fmla="*/ 510725 w 514267"/>
              <a:gd name="connsiteY34" fmla="*/ 95324 h 454477"/>
              <a:gd name="connsiteX35" fmla="*/ 491675 w 514267"/>
              <a:gd name="connsiteY35" fmla="*/ 123899 h 454477"/>
              <a:gd name="connsiteX36" fmla="*/ 485325 w 514267"/>
              <a:gd name="connsiteY36" fmla="*/ 133424 h 454477"/>
              <a:gd name="connsiteX37" fmla="*/ 478975 w 514267"/>
              <a:gd name="connsiteY37" fmla="*/ 142949 h 454477"/>
              <a:gd name="connsiteX38" fmla="*/ 469450 w 514267"/>
              <a:gd name="connsiteY38" fmla="*/ 155649 h 454477"/>
              <a:gd name="connsiteX39" fmla="*/ 459925 w 514267"/>
              <a:gd name="connsiteY39" fmla="*/ 171524 h 454477"/>
              <a:gd name="connsiteX40" fmla="*/ 444050 w 514267"/>
              <a:gd name="connsiteY40" fmla="*/ 193749 h 454477"/>
              <a:gd name="connsiteX41" fmla="*/ 437700 w 514267"/>
              <a:gd name="connsiteY41" fmla="*/ 206449 h 454477"/>
              <a:gd name="connsiteX42" fmla="*/ 418650 w 514267"/>
              <a:gd name="connsiteY42" fmla="*/ 231849 h 454477"/>
              <a:gd name="connsiteX43" fmla="*/ 393250 w 514267"/>
              <a:gd name="connsiteY43" fmla="*/ 273124 h 454477"/>
              <a:gd name="connsiteX44" fmla="*/ 380550 w 514267"/>
              <a:gd name="connsiteY44" fmla="*/ 288999 h 454477"/>
              <a:gd name="connsiteX45" fmla="*/ 345625 w 514267"/>
              <a:gd name="connsiteY45" fmla="*/ 342974 h 454477"/>
              <a:gd name="connsiteX46" fmla="*/ 313875 w 514267"/>
              <a:gd name="connsiteY46" fmla="*/ 377899 h 454477"/>
              <a:gd name="connsiteX47" fmla="*/ 263075 w 514267"/>
              <a:gd name="connsiteY47" fmla="*/ 403299 h 454477"/>
              <a:gd name="connsiteX48" fmla="*/ 237675 w 514267"/>
              <a:gd name="connsiteY48" fmla="*/ 419174 h 454477"/>
              <a:gd name="connsiteX49" fmla="*/ 186875 w 514267"/>
              <a:gd name="connsiteY49" fmla="*/ 435049 h 454477"/>
              <a:gd name="connsiteX50" fmla="*/ 177350 w 514267"/>
              <a:gd name="connsiteY50" fmla="*/ 438224 h 454477"/>
              <a:gd name="connsiteX51" fmla="*/ 132900 w 514267"/>
              <a:gd name="connsiteY51" fmla="*/ 441399 h 454477"/>
              <a:gd name="connsiteX52" fmla="*/ 104325 w 514267"/>
              <a:gd name="connsiteY52" fmla="*/ 447749 h 454477"/>
              <a:gd name="connsiteX53" fmla="*/ 78925 w 514267"/>
              <a:gd name="connsiteY53" fmla="*/ 454099 h 454477"/>
              <a:gd name="connsiteX54" fmla="*/ 9075 w 514267"/>
              <a:gd name="connsiteY54" fmla="*/ 450924 h 454477"/>
              <a:gd name="connsiteX55" fmla="*/ 9075 w 514267"/>
              <a:gd name="connsiteY55" fmla="*/ 447749 h 45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4267" h="454477">
                <a:moveTo>
                  <a:pt x="9075" y="447749"/>
                </a:moveTo>
                <a:cubicBezTo>
                  <a:pt x="17542" y="433991"/>
                  <a:pt x="52256" y="398849"/>
                  <a:pt x="59875" y="368374"/>
                </a:cubicBezTo>
                <a:cubicBezTo>
                  <a:pt x="63975" y="351972"/>
                  <a:pt x="59419" y="358095"/>
                  <a:pt x="72575" y="349324"/>
                </a:cubicBezTo>
                <a:cubicBezTo>
                  <a:pt x="74692" y="346149"/>
                  <a:pt x="77375" y="343286"/>
                  <a:pt x="78925" y="339799"/>
                </a:cubicBezTo>
                <a:cubicBezTo>
                  <a:pt x="81643" y="333682"/>
                  <a:pt x="79706" y="324462"/>
                  <a:pt x="85275" y="320749"/>
                </a:cubicBezTo>
                <a:lnTo>
                  <a:pt x="94800" y="314399"/>
                </a:lnTo>
                <a:cubicBezTo>
                  <a:pt x="100872" y="296183"/>
                  <a:pt x="93627" y="313186"/>
                  <a:pt x="107500" y="295349"/>
                </a:cubicBezTo>
                <a:cubicBezTo>
                  <a:pt x="112185" y="289325"/>
                  <a:pt x="115967" y="282649"/>
                  <a:pt x="120200" y="276299"/>
                </a:cubicBezTo>
                <a:cubicBezTo>
                  <a:pt x="122317" y="273124"/>
                  <a:pt x="123852" y="269472"/>
                  <a:pt x="126550" y="266774"/>
                </a:cubicBezTo>
                <a:lnTo>
                  <a:pt x="136075" y="257249"/>
                </a:lnTo>
                <a:cubicBezTo>
                  <a:pt x="141663" y="240484"/>
                  <a:pt x="137394" y="250509"/>
                  <a:pt x="151950" y="228674"/>
                </a:cubicBezTo>
                <a:lnTo>
                  <a:pt x="158300" y="219149"/>
                </a:lnTo>
                <a:cubicBezTo>
                  <a:pt x="159358" y="214916"/>
                  <a:pt x="159310" y="210238"/>
                  <a:pt x="161475" y="206449"/>
                </a:cubicBezTo>
                <a:cubicBezTo>
                  <a:pt x="163703" y="202550"/>
                  <a:pt x="168125" y="200373"/>
                  <a:pt x="171000" y="196924"/>
                </a:cubicBezTo>
                <a:cubicBezTo>
                  <a:pt x="193102" y="170402"/>
                  <a:pt x="159048" y="205701"/>
                  <a:pt x="186875" y="177874"/>
                </a:cubicBezTo>
                <a:cubicBezTo>
                  <a:pt x="190584" y="166748"/>
                  <a:pt x="188873" y="167148"/>
                  <a:pt x="199575" y="158824"/>
                </a:cubicBezTo>
                <a:cubicBezTo>
                  <a:pt x="205599" y="154139"/>
                  <a:pt x="218625" y="146124"/>
                  <a:pt x="218625" y="146124"/>
                </a:cubicBezTo>
                <a:cubicBezTo>
                  <a:pt x="230267" y="128662"/>
                  <a:pt x="218625" y="143478"/>
                  <a:pt x="234500" y="130249"/>
                </a:cubicBezTo>
                <a:cubicBezTo>
                  <a:pt x="237949" y="127374"/>
                  <a:pt x="240576" y="123599"/>
                  <a:pt x="244025" y="120724"/>
                </a:cubicBezTo>
                <a:cubicBezTo>
                  <a:pt x="246956" y="118281"/>
                  <a:pt x="250698" y="116909"/>
                  <a:pt x="253550" y="114374"/>
                </a:cubicBezTo>
                <a:cubicBezTo>
                  <a:pt x="260262" y="108408"/>
                  <a:pt x="265128" y="100305"/>
                  <a:pt x="272600" y="95324"/>
                </a:cubicBezTo>
                <a:cubicBezTo>
                  <a:pt x="278950" y="91091"/>
                  <a:pt x="286254" y="88020"/>
                  <a:pt x="291650" y="82624"/>
                </a:cubicBezTo>
                <a:cubicBezTo>
                  <a:pt x="306571" y="67703"/>
                  <a:pt x="297439" y="75590"/>
                  <a:pt x="320225" y="60399"/>
                </a:cubicBezTo>
                <a:lnTo>
                  <a:pt x="329750" y="54049"/>
                </a:lnTo>
                <a:cubicBezTo>
                  <a:pt x="332925" y="51932"/>
                  <a:pt x="336577" y="50397"/>
                  <a:pt x="339275" y="47699"/>
                </a:cubicBezTo>
                <a:cubicBezTo>
                  <a:pt x="342450" y="44524"/>
                  <a:pt x="344784" y="40182"/>
                  <a:pt x="348800" y="38174"/>
                </a:cubicBezTo>
                <a:cubicBezTo>
                  <a:pt x="353627" y="35761"/>
                  <a:pt x="359506" y="36550"/>
                  <a:pt x="364675" y="34999"/>
                </a:cubicBezTo>
                <a:cubicBezTo>
                  <a:pt x="370134" y="33361"/>
                  <a:pt x="375547" y="31378"/>
                  <a:pt x="380550" y="28649"/>
                </a:cubicBezTo>
                <a:cubicBezTo>
                  <a:pt x="392550" y="22103"/>
                  <a:pt x="396672" y="14849"/>
                  <a:pt x="409125" y="12774"/>
                </a:cubicBezTo>
                <a:cubicBezTo>
                  <a:pt x="418578" y="11198"/>
                  <a:pt x="428190" y="10788"/>
                  <a:pt x="437700" y="9599"/>
                </a:cubicBezTo>
                <a:cubicBezTo>
                  <a:pt x="445126" y="8671"/>
                  <a:pt x="452517" y="7482"/>
                  <a:pt x="459925" y="6424"/>
                </a:cubicBezTo>
                <a:cubicBezTo>
                  <a:pt x="486075" y="-2293"/>
                  <a:pt x="472349" y="-873"/>
                  <a:pt x="501200" y="3249"/>
                </a:cubicBezTo>
                <a:cubicBezTo>
                  <a:pt x="504375" y="5366"/>
                  <a:pt x="508832" y="6286"/>
                  <a:pt x="510725" y="9599"/>
                </a:cubicBezTo>
                <a:cubicBezTo>
                  <a:pt x="513402" y="14284"/>
                  <a:pt x="513900" y="20078"/>
                  <a:pt x="513900" y="25474"/>
                </a:cubicBezTo>
                <a:cubicBezTo>
                  <a:pt x="513900" y="48781"/>
                  <a:pt x="515859" y="72589"/>
                  <a:pt x="510725" y="95324"/>
                </a:cubicBezTo>
                <a:cubicBezTo>
                  <a:pt x="508204" y="106490"/>
                  <a:pt x="498025" y="114374"/>
                  <a:pt x="491675" y="123899"/>
                </a:cubicBezTo>
                <a:lnTo>
                  <a:pt x="485325" y="133424"/>
                </a:lnTo>
                <a:cubicBezTo>
                  <a:pt x="483208" y="136599"/>
                  <a:pt x="481265" y="139896"/>
                  <a:pt x="478975" y="142949"/>
                </a:cubicBezTo>
                <a:cubicBezTo>
                  <a:pt x="475800" y="147182"/>
                  <a:pt x="472385" y="151246"/>
                  <a:pt x="469450" y="155649"/>
                </a:cubicBezTo>
                <a:cubicBezTo>
                  <a:pt x="466027" y="160784"/>
                  <a:pt x="463348" y="166389"/>
                  <a:pt x="459925" y="171524"/>
                </a:cubicBezTo>
                <a:cubicBezTo>
                  <a:pt x="453111" y="181746"/>
                  <a:pt x="449730" y="183809"/>
                  <a:pt x="444050" y="193749"/>
                </a:cubicBezTo>
                <a:cubicBezTo>
                  <a:pt x="441702" y="197858"/>
                  <a:pt x="440325" y="202511"/>
                  <a:pt x="437700" y="206449"/>
                </a:cubicBezTo>
                <a:cubicBezTo>
                  <a:pt x="431829" y="215255"/>
                  <a:pt x="424521" y="223043"/>
                  <a:pt x="418650" y="231849"/>
                </a:cubicBezTo>
                <a:cubicBezTo>
                  <a:pt x="409689" y="245291"/>
                  <a:pt x="403342" y="260509"/>
                  <a:pt x="393250" y="273124"/>
                </a:cubicBezTo>
                <a:cubicBezTo>
                  <a:pt x="389017" y="278416"/>
                  <a:pt x="384102" y="283228"/>
                  <a:pt x="380550" y="288999"/>
                </a:cubicBezTo>
                <a:cubicBezTo>
                  <a:pt x="335596" y="362049"/>
                  <a:pt x="407899" y="259943"/>
                  <a:pt x="345625" y="342974"/>
                </a:cubicBezTo>
                <a:cubicBezTo>
                  <a:pt x="334565" y="357721"/>
                  <a:pt x="335912" y="364677"/>
                  <a:pt x="313875" y="377899"/>
                </a:cubicBezTo>
                <a:cubicBezTo>
                  <a:pt x="267978" y="405437"/>
                  <a:pt x="343108" y="361176"/>
                  <a:pt x="263075" y="403299"/>
                </a:cubicBezTo>
                <a:cubicBezTo>
                  <a:pt x="254240" y="407949"/>
                  <a:pt x="246780" y="415077"/>
                  <a:pt x="237675" y="419174"/>
                </a:cubicBezTo>
                <a:cubicBezTo>
                  <a:pt x="208300" y="432393"/>
                  <a:pt x="208369" y="428908"/>
                  <a:pt x="186875" y="435049"/>
                </a:cubicBezTo>
                <a:cubicBezTo>
                  <a:pt x="183657" y="435968"/>
                  <a:pt x="180674" y="437833"/>
                  <a:pt x="177350" y="438224"/>
                </a:cubicBezTo>
                <a:cubicBezTo>
                  <a:pt x="162597" y="439960"/>
                  <a:pt x="147717" y="440341"/>
                  <a:pt x="132900" y="441399"/>
                </a:cubicBezTo>
                <a:lnTo>
                  <a:pt x="104325" y="447749"/>
                </a:lnTo>
                <a:cubicBezTo>
                  <a:pt x="95830" y="449748"/>
                  <a:pt x="78925" y="454099"/>
                  <a:pt x="78925" y="454099"/>
                </a:cubicBezTo>
                <a:cubicBezTo>
                  <a:pt x="55642" y="453041"/>
                  <a:pt x="32308" y="452783"/>
                  <a:pt x="9075" y="450924"/>
                </a:cubicBezTo>
                <a:cubicBezTo>
                  <a:pt x="-6190" y="449703"/>
                  <a:pt x="608" y="461507"/>
                  <a:pt x="9075" y="44774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자유형 31"/>
          <p:cNvSpPr/>
          <p:nvPr/>
        </p:nvSpPr>
        <p:spPr>
          <a:xfrm>
            <a:off x="3098800" y="3155923"/>
            <a:ext cx="1073150" cy="1179573"/>
          </a:xfrm>
          <a:custGeom>
            <a:avLst/>
            <a:gdLst>
              <a:gd name="connsiteX0" fmla="*/ 127000 w 1073150"/>
              <a:gd name="connsiteY0" fmla="*/ 27 h 1179573"/>
              <a:gd name="connsiteX1" fmla="*/ 142875 w 1073150"/>
              <a:gd name="connsiteY1" fmla="*/ 9552 h 1179573"/>
              <a:gd name="connsiteX2" fmla="*/ 152400 w 1073150"/>
              <a:gd name="connsiteY2" fmla="*/ 12727 h 1179573"/>
              <a:gd name="connsiteX3" fmla="*/ 158750 w 1073150"/>
              <a:gd name="connsiteY3" fmla="*/ 22252 h 1179573"/>
              <a:gd name="connsiteX4" fmla="*/ 177800 w 1073150"/>
              <a:gd name="connsiteY4" fmla="*/ 28602 h 1179573"/>
              <a:gd name="connsiteX5" fmla="*/ 171450 w 1073150"/>
              <a:gd name="connsiteY5" fmla="*/ 19077 h 1179573"/>
              <a:gd name="connsiteX6" fmla="*/ 184150 w 1073150"/>
              <a:gd name="connsiteY6" fmla="*/ 22252 h 1179573"/>
              <a:gd name="connsiteX7" fmla="*/ 200025 w 1073150"/>
              <a:gd name="connsiteY7" fmla="*/ 25427 h 1179573"/>
              <a:gd name="connsiteX8" fmla="*/ 209550 w 1073150"/>
              <a:gd name="connsiteY8" fmla="*/ 34952 h 1179573"/>
              <a:gd name="connsiteX9" fmla="*/ 219075 w 1073150"/>
              <a:gd name="connsiteY9" fmla="*/ 38127 h 1179573"/>
              <a:gd name="connsiteX10" fmla="*/ 228600 w 1073150"/>
              <a:gd name="connsiteY10" fmla="*/ 44477 h 1179573"/>
              <a:gd name="connsiteX11" fmla="*/ 238125 w 1073150"/>
              <a:gd name="connsiteY11" fmla="*/ 47652 h 1179573"/>
              <a:gd name="connsiteX12" fmla="*/ 247650 w 1073150"/>
              <a:gd name="connsiteY12" fmla="*/ 54002 h 1179573"/>
              <a:gd name="connsiteX13" fmla="*/ 266700 w 1073150"/>
              <a:gd name="connsiteY13" fmla="*/ 60352 h 1179573"/>
              <a:gd name="connsiteX14" fmla="*/ 273050 w 1073150"/>
              <a:gd name="connsiteY14" fmla="*/ 69877 h 1179573"/>
              <a:gd name="connsiteX15" fmla="*/ 282575 w 1073150"/>
              <a:gd name="connsiteY15" fmla="*/ 73052 h 1179573"/>
              <a:gd name="connsiteX16" fmla="*/ 301625 w 1073150"/>
              <a:gd name="connsiteY16" fmla="*/ 88927 h 1179573"/>
              <a:gd name="connsiteX17" fmla="*/ 307975 w 1073150"/>
              <a:gd name="connsiteY17" fmla="*/ 98452 h 1179573"/>
              <a:gd name="connsiteX18" fmla="*/ 311150 w 1073150"/>
              <a:gd name="connsiteY18" fmla="*/ 107977 h 1179573"/>
              <a:gd name="connsiteX19" fmla="*/ 320675 w 1073150"/>
              <a:gd name="connsiteY19" fmla="*/ 114327 h 1179573"/>
              <a:gd name="connsiteX20" fmla="*/ 330200 w 1073150"/>
              <a:gd name="connsiteY20" fmla="*/ 123852 h 1179573"/>
              <a:gd name="connsiteX21" fmla="*/ 358775 w 1073150"/>
              <a:gd name="connsiteY21" fmla="*/ 142902 h 1179573"/>
              <a:gd name="connsiteX22" fmla="*/ 368300 w 1073150"/>
              <a:gd name="connsiteY22" fmla="*/ 149252 h 1179573"/>
              <a:gd name="connsiteX23" fmla="*/ 377825 w 1073150"/>
              <a:gd name="connsiteY23" fmla="*/ 155602 h 1179573"/>
              <a:gd name="connsiteX24" fmla="*/ 400050 w 1073150"/>
              <a:gd name="connsiteY24" fmla="*/ 174652 h 1179573"/>
              <a:gd name="connsiteX25" fmla="*/ 419100 w 1073150"/>
              <a:gd name="connsiteY25" fmla="*/ 190527 h 1179573"/>
              <a:gd name="connsiteX26" fmla="*/ 431800 w 1073150"/>
              <a:gd name="connsiteY26" fmla="*/ 209577 h 1179573"/>
              <a:gd name="connsiteX27" fmla="*/ 450850 w 1073150"/>
              <a:gd name="connsiteY27" fmla="*/ 231802 h 1179573"/>
              <a:gd name="connsiteX28" fmla="*/ 466725 w 1073150"/>
              <a:gd name="connsiteY28" fmla="*/ 260377 h 1179573"/>
              <a:gd name="connsiteX29" fmla="*/ 476250 w 1073150"/>
              <a:gd name="connsiteY29" fmla="*/ 276252 h 1179573"/>
              <a:gd name="connsiteX30" fmla="*/ 482600 w 1073150"/>
              <a:gd name="connsiteY30" fmla="*/ 285777 h 1179573"/>
              <a:gd name="connsiteX31" fmla="*/ 492125 w 1073150"/>
              <a:gd name="connsiteY31" fmla="*/ 292127 h 1179573"/>
              <a:gd name="connsiteX32" fmla="*/ 501650 w 1073150"/>
              <a:gd name="connsiteY32" fmla="*/ 314352 h 1179573"/>
              <a:gd name="connsiteX33" fmla="*/ 517525 w 1073150"/>
              <a:gd name="connsiteY33" fmla="*/ 333402 h 1179573"/>
              <a:gd name="connsiteX34" fmla="*/ 527050 w 1073150"/>
              <a:gd name="connsiteY34" fmla="*/ 346102 h 1179573"/>
              <a:gd name="connsiteX35" fmla="*/ 542925 w 1073150"/>
              <a:gd name="connsiteY35" fmla="*/ 365152 h 1179573"/>
              <a:gd name="connsiteX36" fmla="*/ 549275 w 1073150"/>
              <a:gd name="connsiteY36" fmla="*/ 374677 h 1179573"/>
              <a:gd name="connsiteX37" fmla="*/ 558800 w 1073150"/>
              <a:gd name="connsiteY37" fmla="*/ 384202 h 1179573"/>
              <a:gd name="connsiteX38" fmla="*/ 574675 w 1073150"/>
              <a:gd name="connsiteY38" fmla="*/ 412777 h 1179573"/>
              <a:gd name="connsiteX39" fmla="*/ 587375 w 1073150"/>
              <a:gd name="connsiteY39" fmla="*/ 419127 h 1179573"/>
              <a:gd name="connsiteX40" fmla="*/ 593725 w 1073150"/>
              <a:gd name="connsiteY40" fmla="*/ 428652 h 1179573"/>
              <a:gd name="connsiteX41" fmla="*/ 612775 w 1073150"/>
              <a:gd name="connsiteY41" fmla="*/ 441352 h 1179573"/>
              <a:gd name="connsiteX42" fmla="*/ 615950 w 1073150"/>
              <a:gd name="connsiteY42" fmla="*/ 450877 h 1179573"/>
              <a:gd name="connsiteX43" fmla="*/ 628650 w 1073150"/>
              <a:gd name="connsiteY43" fmla="*/ 482627 h 1179573"/>
              <a:gd name="connsiteX44" fmla="*/ 631825 w 1073150"/>
              <a:gd name="connsiteY44" fmla="*/ 492152 h 1179573"/>
              <a:gd name="connsiteX45" fmla="*/ 638175 w 1073150"/>
              <a:gd name="connsiteY45" fmla="*/ 501677 h 1179573"/>
              <a:gd name="connsiteX46" fmla="*/ 657225 w 1073150"/>
              <a:gd name="connsiteY46" fmla="*/ 514377 h 1179573"/>
              <a:gd name="connsiteX47" fmla="*/ 669925 w 1073150"/>
              <a:gd name="connsiteY47" fmla="*/ 539777 h 1179573"/>
              <a:gd name="connsiteX48" fmla="*/ 673100 w 1073150"/>
              <a:gd name="connsiteY48" fmla="*/ 552477 h 1179573"/>
              <a:gd name="connsiteX49" fmla="*/ 682625 w 1073150"/>
              <a:gd name="connsiteY49" fmla="*/ 565177 h 1179573"/>
              <a:gd name="connsiteX50" fmla="*/ 685800 w 1073150"/>
              <a:gd name="connsiteY50" fmla="*/ 574702 h 1179573"/>
              <a:gd name="connsiteX51" fmla="*/ 682625 w 1073150"/>
              <a:gd name="connsiteY51" fmla="*/ 587402 h 1179573"/>
              <a:gd name="connsiteX52" fmla="*/ 692150 w 1073150"/>
              <a:gd name="connsiteY52" fmla="*/ 590577 h 1179573"/>
              <a:gd name="connsiteX53" fmla="*/ 701675 w 1073150"/>
              <a:gd name="connsiteY53" fmla="*/ 596927 h 1179573"/>
              <a:gd name="connsiteX54" fmla="*/ 711200 w 1073150"/>
              <a:gd name="connsiteY54" fmla="*/ 606452 h 1179573"/>
              <a:gd name="connsiteX55" fmla="*/ 739775 w 1073150"/>
              <a:gd name="connsiteY55" fmla="*/ 622327 h 1179573"/>
              <a:gd name="connsiteX56" fmla="*/ 758825 w 1073150"/>
              <a:gd name="connsiteY56" fmla="*/ 641377 h 1179573"/>
              <a:gd name="connsiteX57" fmla="*/ 768350 w 1073150"/>
              <a:gd name="connsiteY57" fmla="*/ 650902 h 1179573"/>
              <a:gd name="connsiteX58" fmla="*/ 774700 w 1073150"/>
              <a:gd name="connsiteY58" fmla="*/ 660427 h 1179573"/>
              <a:gd name="connsiteX59" fmla="*/ 784225 w 1073150"/>
              <a:gd name="connsiteY59" fmla="*/ 663602 h 1179573"/>
              <a:gd name="connsiteX60" fmla="*/ 787400 w 1073150"/>
              <a:gd name="connsiteY60" fmla="*/ 676302 h 1179573"/>
              <a:gd name="connsiteX61" fmla="*/ 809625 w 1073150"/>
              <a:gd name="connsiteY61" fmla="*/ 704877 h 1179573"/>
              <a:gd name="connsiteX62" fmla="*/ 815975 w 1073150"/>
              <a:gd name="connsiteY62" fmla="*/ 723927 h 1179573"/>
              <a:gd name="connsiteX63" fmla="*/ 828675 w 1073150"/>
              <a:gd name="connsiteY63" fmla="*/ 742977 h 1179573"/>
              <a:gd name="connsiteX64" fmla="*/ 835025 w 1073150"/>
              <a:gd name="connsiteY64" fmla="*/ 752502 h 1179573"/>
              <a:gd name="connsiteX65" fmla="*/ 838200 w 1073150"/>
              <a:gd name="connsiteY65" fmla="*/ 762027 h 1179573"/>
              <a:gd name="connsiteX66" fmla="*/ 847725 w 1073150"/>
              <a:gd name="connsiteY66" fmla="*/ 793777 h 1179573"/>
              <a:gd name="connsiteX67" fmla="*/ 850900 w 1073150"/>
              <a:gd name="connsiteY67" fmla="*/ 803302 h 1179573"/>
              <a:gd name="connsiteX68" fmla="*/ 866775 w 1073150"/>
              <a:gd name="connsiteY68" fmla="*/ 831877 h 1179573"/>
              <a:gd name="connsiteX69" fmla="*/ 876300 w 1073150"/>
              <a:gd name="connsiteY69" fmla="*/ 866802 h 1179573"/>
              <a:gd name="connsiteX70" fmla="*/ 885825 w 1073150"/>
              <a:gd name="connsiteY70" fmla="*/ 869977 h 1179573"/>
              <a:gd name="connsiteX71" fmla="*/ 892175 w 1073150"/>
              <a:gd name="connsiteY71" fmla="*/ 879502 h 1179573"/>
              <a:gd name="connsiteX72" fmla="*/ 901700 w 1073150"/>
              <a:gd name="connsiteY72" fmla="*/ 885852 h 1179573"/>
              <a:gd name="connsiteX73" fmla="*/ 908050 w 1073150"/>
              <a:gd name="connsiteY73" fmla="*/ 898552 h 1179573"/>
              <a:gd name="connsiteX74" fmla="*/ 927100 w 1073150"/>
              <a:gd name="connsiteY74" fmla="*/ 914427 h 1179573"/>
              <a:gd name="connsiteX75" fmla="*/ 939800 w 1073150"/>
              <a:gd name="connsiteY75" fmla="*/ 952527 h 1179573"/>
              <a:gd name="connsiteX76" fmla="*/ 942975 w 1073150"/>
              <a:gd name="connsiteY76" fmla="*/ 962052 h 1179573"/>
              <a:gd name="connsiteX77" fmla="*/ 984250 w 1073150"/>
              <a:gd name="connsiteY77" fmla="*/ 1000152 h 1179573"/>
              <a:gd name="connsiteX78" fmla="*/ 1000125 w 1073150"/>
              <a:gd name="connsiteY78" fmla="*/ 1009677 h 1179573"/>
              <a:gd name="connsiteX79" fmla="*/ 1031875 w 1073150"/>
              <a:gd name="connsiteY79" fmla="*/ 1041427 h 1179573"/>
              <a:gd name="connsiteX80" fmla="*/ 1041400 w 1073150"/>
              <a:gd name="connsiteY80" fmla="*/ 1050952 h 1179573"/>
              <a:gd name="connsiteX81" fmla="*/ 1047750 w 1073150"/>
              <a:gd name="connsiteY81" fmla="*/ 1063652 h 1179573"/>
              <a:gd name="connsiteX82" fmla="*/ 1057275 w 1073150"/>
              <a:gd name="connsiteY82" fmla="*/ 1076352 h 1179573"/>
              <a:gd name="connsiteX83" fmla="*/ 1063625 w 1073150"/>
              <a:gd name="connsiteY83" fmla="*/ 1085877 h 1179573"/>
              <a:gd name="connsiteX84" fmla="*/ 1069975 w 1073150"/>
              <a:gd name="connsiteY84" fmla="*/ 1120802 h 1179573"/>
              <a:gd name="connsiteX85" fmla="*/ 1073150 w 1073150"/>
              <a:gd name="connsiteY85" fmla="*/ 1130327 h 1179573"/>
              <a:gd name="connsiteX86" fmla="*/ 1050925 w 1073150"/>
              <a:gd name="connsiteY86" fmla="*/ 1146202 h 1179573"/>
              <a:gd name="connsiteX87" fmla="*/ 1044575 w 1073150"/>
              <a:gd name="connsiteY87" fmla="*/ 1155727 h 1179573"/>
              <a:gd name="connsiteX88" fmla="*/ 1016000 w 1073150"/>
              <a:gd name="connsiteY88" fmla="*/ 1162077 h 1179573"/>
              <a:gd name="connsiteX89" fmla="*/ 787400 w 1073150"/>
              <a:gd name="connsiteY89" fmla="*/ 1165252 h 1179573"/>
              <a:gd name="connsiteX90" fmla="*/ 758825 w 1073150"/>
              <a:gd name="connsiteY90" fmla="*/ 1168427 h 1179573"/>
              <a:gd name="connsiteX91" fmla="*/ 749300 w 1073150"/>
              <a:gd name="connsiteY91" fmla="*/ 1171602 h 1179573"/>
              <a:gd name="connsiteX92" fmla="*/ 603250 w 1073150"/>
              <a:gd name="connsiteY92" fmla="*/ 1174777 h 1179573"/>
              <a:gd name="connsiteX93" fmla="*/ 130175 w 1073150"/>
              <a:gd name="connsiteY93" fmla="*/ 1165252 h 1179573"/>
              <a:gd name="connsiteX94" fmla="*/ 123825 w 1073150"/>
              <a:gd name="connsiteY94" fmla="*/ 1155727 h 1179573"/>
              <a:gd name="connsiteX95" fmla="*/ 111125 w 1073150"/>
              <a:gd name="connsiteY95" fmla="*/ 1139852 h 1179573"/>
              <a:gd name="connsiteX96" fmla="*/ 107950 w 1073150"/>
              <a:gd name="connsiteY96" fmla="*/ 1130327 h 1179573"/>
              <a:gd name="connsiteX97" fmla="*/ 88900 w 1073150"/>
              <a:gd name="connsiteY97" fmla="*/ 1098577 h 1179573"/>
              <a:gd name="connsiteX98" fmla="*/ 82550 w 1073150"/>
              <a:gd name="connsiteY98" fmla="*/ 1089052 h 1179573"/>
              <a:gd name="connsiteX99" fmla="*/ 79375 w 1073150"/>
              <a:gd name="connsiteY99" fmla="*/ 1079527 h 1179573"/>
              <a:gd name="connsiteX100" fmla="*/ 73025 w 1073150"/>
              <a:gd name="connsiteY100" fmla="*/ 1070002 h 1179573"/>
              <a:gd name="connsiteX101" fmla="*/ 66675 w 1073150"/>
              <a:gd name="connsiteY101" fmla="*/ 1054127 h 1179573"/>
              <a:gd name="connsiteX102" fmla="*/ 63500 w 1073150"/>
              <a:gd name="connsiteY102" fmla="*/ 1044602 h 1179573"/>
              <a:gd name="connsiteX103" fmla="*/ 50800 w 1073150"/>
              <a:gd name="connsiteY103" fmla="*/ 1000152 h 1179573"/>
              <a:gd name="connsiteX104" fmla="*/ 41275 w 1073150"/>
              <a:gd name="connsiteY104" fmla="*/ 955702 h 1179573"/>
              <a:gd name="connsiteX105" fmla="*/ 28575 w 1073150"/>
              <a:gd name="connsiteY105" fmla="*/ 876327 h 1179573"/>
              <a:gd name="connsiteX106" fmla="*/ 22225 w 1073150"/>
              <a:gd name="connsiteY106" fmla="*/ 800127 h 1179573"/>
              <a:gd name="connsiteX107" fmla="*/ 15875 w 1073150"/>
              <a:gd name="connsiteY107" fmla="*/ 774727 h 1179573"/>
              <a:gd name="connsiteX108" fmla="*/ 9525 w 1073150"/>
              <a:gd name="connsiteY108" fmla="*/ 711227 h 1179573"/>
              <a:gd name="connsiteX109" fmla="*/ 0 w 1073150"/>
              <a:gd name="connsiteY109" fmla="*/ 647727 h 1179573"/>
              <a:gd name="connsiteX110" fmla="*/ 9525 w 1073150"/>
              <a:gd name="connsiteY110" fmla="*/ 219102 h 1179573"/>
              <a:gd name="connsiteX111" fmla="*/ 15875 w 1073150"/>
              <a:gd name="connsiteY111" fmla="*/ 168302 h 1179573"/>
              <a:gd name="connsiteX112" fmla="*/ 28575 w 1073150"/>
              <a:gd name="connsiteY112" fmla="*/ 117502 h 1179573"/>
              <a:gd name="connsiteX113" fmla="*/ 34925 w 1073150"/>
              <a:gd name="connsiteY113" fmla="*/ 85752 h 1179573"/>
              <a:gd name="connsiteX114" fmla="*/ 38100 w 1073150"/>
              <a:gd name="connsiteY114" fmla="*/ 69877 h 1179573"/>
              <a:gd name="connsiteX115" fmla="*/ 44450 w 1073150"/>
              <a:gd name="connsiteY115" fmla="*/ 57177 h 1179573"/>
              <a:gd name="connsiteX116" fmla="*/ 50800 w 1073150"/>
              <a:gd name="connsiteY116" fmla="*/ 34952 h 1179573"/>
              <a:gd name="connsiteX117" fmla="*/ 60325 w 1073150"/>
              <a:gd name="connsiteY117" fmla="*/ 25427 h 1179573"/>
              <a:gd name="connsiteX118" fmla="*/ 73025 w 1073150"/>
              <a:gd name="connsiteY118" fmla="*/ 22252 h 1179573"/>
              <a:gd name="connsiteX119" fmla="*/ 95250 w 1073150"/>
              <a:gd name="connsiteY119" fmla="*/ 15902 h 1179573"/>
              <a:gd name="connsiteX120" fmla="*/ 104775 w 1073150"/>
              <a:gd name="connsiteY120" fmla="*/ 12727 h 1179573"/>
              <a:gd name="connsiteX121" fmla="*/ 127000 w 1073150"/>
              <a:gd name="connsiteY121" fmla="*/ 27 h 117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073150" h="1179573">
                <a:moveTo>
                  <a:pt x="127000" y="27"/>
                </a:moveTo>
                <a:cubicBezTo>
                  <a:pt x="133350" y="-502"/>
                  <a:pt x="137355" y="6792"/>
                  <a:pt x="142875" y="9552"/>
                </a:cubicBezTo>
                <a:cubicBezTo>
                  <a:pt x="145868" y="11049"/>
                  <a:pt x="149787" y="10636"/>
                  <a:pt x="152400" y="12727"/>
                </a:cubicBezTo>
                <a:cubicBezTo>
                  <a:pt x="155380" y="15111"/>
                  <a:pt x="155514" y="20230"/>
                  <a:pt x="158750" y="22252"/>
                </a:cubicBezTo>
                <a:cubicBezTo>
                  <a:pt x="164426" y="25800"/>
                  <a:pt x="177800" y="28602"/>
                  <a:pt x="177800" y="28602"/>
                </a:cubicBezTo>
                <a:cubicBezTo>
                  <a:pt x="175683" y="25427"/>
                  <a:pt x="168752" y="21775"/>
                  <a:pt x="171450" y="19077"/>
                </a:cubicBezTo>
                <a:cubicBezTo>
                  <a:pt x="174536" y="15991"/>
                  <a:pt x="179890" y="21305"/>
                  <a:pt x="184150" y="22252"/>
                </a:cubicBezTo>
                <a:cubicBezTo>
                  <a:pt x="189418" y="23423"/>
                  <a:pt x="194733" y="24369"/>
                  <a:pt x="200025" y="25427"/>
                </a:cubicBezTo>
                <a:cubicBezTo>
                  <a:pt x="203200" y="28602"/>
                  <a:pt x="205814" y="32461"/>
                  <a:pt x="209550" y="34952"/>
                </a:cubicBezTo>
                <a:cubicBezTo>
                  <a:pt x="212335" y="36808"/>
                  <a:pt x="216082" y="36630"/>
                  <a:pt x="219075" y="38127"/>
                </a:cubicBezTo>
                <a:cubicBezTo>
                  <a:pt x="222488" y="39834"/>
                  <a:pt x="225187" y="42770"/>
                  <a:pt x="228600" y="44477"/>
                </a:cubicBezTo>
                <a:cubicBezTo>
                  <a:pt x="231593" y="45974"/>
                  <a:pt x="235132" y="46155"/>
                  <a:pt x="238125" y="47652"/>
                </a:cubicBezTo>
                <a:cubicBezTo>
                  <a:pt x="241538" y="49359"/>
                  <a:pt x="244163" y="52452"/>
                  <a:pt x="247650" y="54002"/>
                </a:cubicBezTo>
                <a:cubicBezTo>
                  <a:pt x="253767" y="56720"/>
                  <a:pt x="266700" y="60352"/>
                  <a:pt x="266700" y="60352"/>
                </a:cubicBezTo>
                <a:cubicBezTo>
                  <a:pt x="268817" y="63527"/>
                  <a:pt x="270070" y="67493"/>
                  <a:pt x="273050" y="69877"/>
                </a:cubicBezTo>
                <a:cubicBezTo>
                  <a:pt x="275663" y="71968"/>
                  <a:pt x="279582" y="71555"/>
                  <a:pt x="282575" y="73052"/>
                </a:cubicBezTo>
                <a:cubicBezTo>
                  <a:pt x="289711" y="76620"/>
                  <a:pt x="296609" y="82908"/>
                  <a:pt x="301625" y="88927"/>
                </a:cubicBezTo>
                <a:cubicBezTo>
                  <a:pt x="304068" y="91858"/>
                  <a:pt x="306268" y="95039"/>
                  <a:pt x="307975" y="98452"/>
                </a:cubicBezTo>
                <a:cubicBezTo>
                  <a:pt x="309472" y="101445"/>
                  <a:pt x="309059" y="105364"/>
                  <a:pt x="311150" y="107977"/>
                </a:cubicBezTo>
                <a:cubicBezTo>
                  <a:pt x="313534" y="110957"/>
                  <a:pt x="317744" y="111884"/>
                  <a:pt x="320675" y="114327"/>
                </a:cubicBezTo>
                <a:cubicBezTo>
                  <a:pt x="324124" y="117202"/>
                  <a:pt x="326656" y="121095"/>
                  <a:pt x="330200" y="123852"/>
                </a:cubicBezTo>
                <a:lnTo>
                  <a:pt x="358775" y="142902"/>
                </a:lnTo>
                <a:lnTo>
                  <a:pt x="368300" y="149252"/>
                </a:lnTo>
                <a:cubicBezTo>
                  <a:pt x="371475" y="151369"/>
                  <a:pt x="375127" y="152904"/>
                  <a:pt x="377825" y="155602"/>
                </a:cubicBezTo>
                <a:cubicBezTo>
                  <a:pt x="415983" y="193760"/>
                  <a:pt x="371037" y="150475"/>
                  <a:pt x="400050" y="174652"/>
                </a:cubicBezTo>
                <a:cubicBezTo>
                  <a:pt x="424496" y="195024"/>
                  <a:pt x="395451" y="174761"/>
                  <a:pt x="419100" y="190527"/>
                </a:cubicBezTo>
                <a:cubicBezTo>
                  <a:pt x="423333" y="196877"/>
                  <a:pt x="426404" y="204181"/>
                  <a:pt x="431800" y="209577"/>
                </a:cubicBezTo>
                <a:cubicBezTo>
                  <a:pt x="445067" y="222844"/>
                  <a:pt x="438631" y="215510"/>
                  <a:pt x="450850" y="231802"/>
                </a:cubicBezTo>
                <a:cubicBezTo>
                  <a:pt x="457236" y="250961"/>
                  <a:pt x="450349" y="233084"/>
                  <a:pt x="466725" y="260377"/>
                </a:cubicBezTo>
                <a:cubicBezTo>
                  <a:pt x="469900" y="265669"/>
                  <a:pt x="472979" y="271019"/>
                  <a:pt x="476250" y="276252"/>
                </a:cubicBezTo>
                <a:cubicBezTo>
                  <a:pt x="478272" y="279488"/>
                  <a:pt x="479902" y="283079"/>
                  <a:pt x="482600" y="285777"/>
                </a:cubicBezTo>
                <a:cubicBezTo>
                  <a:pt x="485298" y="288475"/>
                  <a:pt x="488950" y="290010"/>
                  <a:pt x="492125" y="292127"/>
                </a:cubicBezTo>
                <a:cubicBezTo>
                  <a:pt x="494779" y="300089"/>
                  <a:pt x="496657" y="307219"/>
                  <a:pt x="501650" y="314352"/>
                </a:cubicBezTo>
                <a:cubicBezTo>
                  <a:pt x="506390" y="321124"/>
                  <a:pt x="512361" y="326947"/>
                  <a:pt x="517525" y="333402"/>
                </a:cubicBezTo>
                <a:cubicBezTo>
                  <a:pt x="520831" y="337534"/>
                  <a:pt x="523875" y="341869"/>
                  <a:pt x="527050" y="346102"/>
                </a:cubicBezTo>
                <a:cubicBezTo>
                  <a:pt x="533114" y="364294"/>
                  <a:pt x="525625" y="347852"/>
                  <a:pt x="542925" y="365152"/>
                </a:cubicBezTo>
                <a:cubicBezTo>
                  <a:pt x="545623" y="367850"/>
                  <a:pt x="546832" y="371746"/>
                  <a:pt x="549275" y="374677"/>
                </a:cubicBezTo>
                <a:cubicBezTo>
                  <a:pt x="552150" y="378126"/>
                  <a:pt x="555625" y="381027"/>
                  <a:pt x="558800" y="384202"/>
                </a:cubicBezTo>
                <a:cubicBezTo>
                  <a:pt x="563913" y="399541"/>
                  <a:pt x="562199" y="403866"/>
                  <a:pt x="574675" y="412777"/>
                </a:cubicBezTo>
                <a:cubicBezTo>
                  <a:pt x="578526" y="415528"/>
                  <a:pt x="583142" y="417010"/>
                  <a:pt x="587375" y="419127"/>
                </a:cubicBezTo>
                <a:cubicBezTo>
                  <a:pt x="589492" y="422302"/>
                  <a:pt x="590550" y="426535"/>
                  <a:pt x="593725" y="428652"/>
                </a:cubicBezTo>
                <a:cubicBezTo>
                  <a:pt x="611492" y="440496"/>
                  <a:pt x="602811" y="421424"/>
                  <a:pt x="612775" y="441352"/>
                </a:cubicBezTo>
                <a:cubicBezTo>
                  <a:pt x="614272" y="444345"/>
                  <a:pt x="614632" y="447801"/>
                  <a:pt x="615950" y="450877"/>
                </a:cubicBezTo>
                <a:cubicBezTo>
                  <a:pt x="629965" y="483579"/>
                  <a:pt x="614196" y="439266"/>
                  <a:pt x="628650" y="482627"/>
                </a:cubicBezTo>
                <a:cubicBezTo>
                  <a:pt x="629708" y="485802"/>
                  <a:pt x="629969" y="489367"/>
                  <a:pt x="631825" y="492152"/>
                </a:cubicBezTo>
                <a:cubicBezTo>
                  <a:pt x="633942" y="495327"/>
                  <a:pt x="635303" y="499164"/>
                  <a:pt x="638175" y="501677"/>
                </a:cubicBezTo>
                <a:cubicBezTo>
                  <a:pt x="643918" y="506703"/>
                  <a:pt x="657225" y="514377"/>
                  <a:pt x="657225" y="514377"/>
                </a:cubicBezTo>
                <a:cubicBezTo>
                  <a:pt x="661458" y="522844"/>
                  <a:pt x="667629" y="530594"/>
                  <a:pt x="669925" y="539777"/>
                </a:cubicBezTo>
                <a:cubicBezTo>
                  <a:pt x="670983" y="544010"/>
                  <a:pt x="671149" y="548574"/>
                  <a:pt x="673100" y="552477"/>
                </a:cubicBezTo>
                <a:cubicBezTo>
                  <a:pt x="675467" y="557210"/>
                  <a:pt x="679450" y="560944"/>
                  <a:pt x="682625" y="565177"/>
                </a:cubicBezTo>
                <a:cubicBezTo>
                  <a:pt x="683683" y="568352"/>
                  <a:pt x="685800" y="571355"/>
                  <a:pt x="685800" y="574702"/>
                </a:cubicBezTo>
                <a:cubicBezTo>
                  <a:pt x="685800" y="579066"/>
                  <a:pt x="681004" y="583350"/>
                  <a:pt x="682625" y="587402"/>
                </a:cubicBezTo>
                <a:cubicBezTo>
                  <a:pt x="683868" y="590509"/>
                  <a:pt x="689157" y="589080"/>
                  <a:pt x="692150" y="590577"/>
                </a:cubicBezTo>
                <a:cubicBezTo>
                  <a:pt x="695563" y="592284"/>
                  <a:pt x="698744" y="594484"/>
                  <a:pt x="701675" y="596927"/>
                </a:cubicBezTo>
                <a:cubicBezTo>
                  <a:pt x="705124" y="599802"/>
                  <a:pt x="707656" y="603695"/>
                  <a:pt x="711200" y="606452"/>
                </a:cubicBezTo>
                <a:cubicBezTo>
                  <a:pt x="727576" y="619189"/>
                  <a:pt x="725404" y="617537"/>
                  <a:pt x="739775" y="622327"/>
                </a:cubicBezTo>
                <a:lnTo>
                  <a:pt x="758825" y="641377"/>
                </a:lnTo>
                <a:cubicBezTo>
                  <a:pt x="762000" y="644552"/>
                  <a:pt x="765859" y="647166"/>
                  <a:pt x="768350" y="650902"/>
                </a:cubicBezTo>
                <a:cubicBezTo>
                  <a:pt x="770467" y="654077"/>
                  <a:pt x="771720" y="658043"/>
                  <a:pt x="774700" y="660427"/>
                </a:cubicBezTo>
                <a:cubicBezTo>
                  <a:pt x="777313" y="662518"/>
                  <a:pt x="781050" y="662544"/>
                  <a:pt x="784225" y="663602"/>
                </a:cubicBezTo>
                <a:cubicBezTo>
                  <a:pt x="785283" y="667835"/>
                  <a:pt x="785235" y="672513"/>
                  <a:pt x="787400" y="676302"/>
                </a:cubicBezTo>
                <a:cubicBezTo>
                  <a:pt x="800549" y="699314"/>
                  <a:pt x="797446" y="668341"/>
                  <a:pt x="809625" y="704877"/>
                </a:cubicBezTo>
                <a:cubicBezTo>
                  <a:pt x="811742" y="711227"/>
                  <a:pt x="812262" y="718358"/>
                  <a:pt x="815975" y="723927"/>
                </a:cubicBezTo>
                <a:lnTo>
                  <a:pt x="828675" y="742977"/>
                </a:lnTo>
                <a:cubicBezTo>
                  <a:pt x="830792" y="746152"/>
                  <a:pt x="833818" y="748882"/>
                  <a:pt x="835025" y="752502"/>
                </a:cubicBezTo>
                <a:lnTo>
                  <a:pt x="838200" y="762027"/>
                </a:lnTo>
                <a:cubicBezTo>
                  <a:pt x="843974" y="802446"/>
                  <a:pt x="836174" y="770675"/>
                  <a:pt x="847725" y="793777"/>
                </a:cubicBezTo>
                <a:cubicBezTo>
                  <a:pt x="849222" y="796770"/>
                  <a:pt x="849275" y="800376"/>
                  <a:pt x="850900" y="803302"/>
                </a:cubicBezTo>
                <a:cubicBezTo>
                  <a:pt x="861649" y="822650"/>
                  <a:pt x="862856" y="816202"/>
                  <a:pt x="866775" y="831877"/>
                </a:cubicBezTo>
                <a:cubicBezTo>
                  <a:pt x="867763" y="835828"/>
                  <a:pt x="872585" y="865564"/>
                  <a:pt x="876300" y="866802"/>
                </a:cubicBezTo>
                <a:lnTo>
                  <a:pt x="885825" y="869977"/>
                </a:lnTo>
                <a:cubicBezTo>
                  <a:pt x="887942" y="873152"/>
                  <a:pt x="889477" y="876804"/>
                  <a:pt x="892175" y="879502"/>
                </a:cubicBezTo>
                <a:cubicBezTo>
                  <a:pt x="894873" y="882200"/>
                  <a:pt x="899257" y="882921"/>
                  <a:pt x="901700" y="885852"/>
                </a:cubicBezTo>
                <a:cubicBezTo>
                  <a:pt x="904730" y="889488"/>
                  <a:pt x="905299" y="894701"/>
                  <a:pt x="908050" y="898552"/>
                </a:cubicBezTo>
                <a:cubicBezTo>
                  <a:pt x="913606" y="906330"/>
                  <a:pt x="919505" y="909364"/>
                  <a:pt x="927100" y="914427"/>
                </a:cubicBezTo>
                <a:lnTo>
                  <a:pt x="939800" y="952527"/>
                </a:lnTo>
                <a:cubicBezTo>
                  <a:pt x="940858" y="955702"/>
                  <a:pt x="940608" y="959685"/>
                  <a:pt x="942975" y="962052"/>
                </a:cubicBezTo>
                <a:cubicBezTo>
                  <a:pt x="958310" y="977387"/>
                  <a:pt x="967433" y="988380"/>
                  <a:pt x="984250" y="1000152"/>
                </a:cubicBezTo>
                <a:cubicBezTo>
                  <a:pt x="989306" y="1003691"/>
                  <a:pt x="995384" y="1005726"/>
                  <a:pt x="1000125" y="1009677"/>
                </a:cubicBezTo>
                <a:lnTo>
                  <a:pt x="1031875" y="1041427"/>
                </a:lnTo>
                <a:cubicBezTo>
                  <a:pt x="1035050" y="1044602"/>
                  <a:pt x="1039392" y="1046936"/>
                  <a:pt x="1041400" y="1050952"/>
                </a:cubicBezTo>
                <a:cubicBezTo>
                  <a:pt x="1043517" y="1055185"/>
                  <a:pt x="1045242" y="1059638"/>
                  <a:pt x="1047750" y="1063652"/>
                </a:cubicBezTo>
                <a:cubicBezTo>
                  <a:pt x="1050555" y="1068139"/>
                  <a:pt x="1054199" y="1072046"/>
                  <a:pt x="1057275" y="1076352"/>
                </a:cubicBezTo>
                <a:cubicBezTo>
                  <a:pt x="1059493" y="1079457"/>
                  <a:pt x="1061508" y="1082702"/>
                  <a:pt x="1063625" y="1085877"/>
                </a:cubicBezTo>
                <a:cubicBezTo>
                  <a:pt x="1065040" y="1094369"/>
                  <a:pt x="1067756" y="1111927"/>
                  <a:pt x="1069975" y="1120802"/>
                </a:cubicBezTo>
                <a:cubicBezTo>
                  <a:pt x="1070787" y="1124049"/>
                  <a:pt x="1072092" y="1127152"/>
                  <a:pt x="1073150" y="1130327"/>
                </a:cubicBezTo>
                <a:cubicBezTo>
                  <a:pt x="1066906" y="1155303"/>
                  <a:pt x="1076503" y="1133413"/>
                  <a:pt x="1050925" y="1146202"/>
                </a:cubicBezTo>
                <a:cubicBezTo>
                  <a:pt x="1047512" y="1147909"/>
                  <a:pt x="1047555" y="1153343"/>
                  <a:pt x="1044575" y="1155727"/>
                </a:cubicBezTo>
                <a:cubicBezTo>
                  <a:pt x="1040480" y="1159003"/>
                  <a:pt x="1016159" y="1162073"/>
                  <a:pt x="1016000" y="1162077"/>
                </a:cubicBezTo>
                <a:cubicBezTo>
                  <a:pt x="939818" y="1164030"/>
                  <a:pt x="863600" y="1164194"/>
                  <a:pt x="787400" y="1165252"/>
                </a:cubicBezTo>
                <a:cubicBezTo>
                  <a:pt x="777875" y="1166310"/>
                  <a:pt x="768278" y="1166851"/>
                  <a:pt x="758825" y="1168427"/>
                </a:cubicBezTo>
                <a:cubicBezTo>
                  <a:pt x="755524" y="1168977"/>
                  <a:pt x="752644" y="1171466"/>
                  <a:pt x="749300" y="1171602"/>
                </a:cubicBezTo>
                <a:cubicBezTo>
                  <a:pt x="700646" y="1173588"/>
                  <a:pt x="651933" y="1173719"/>
                  <a:pt x="603250" y="1174777"/>
                </a:cubicBezTo>
                <a:cubicBezTo>
                  <a:pt x="438440" y="1173556"/>
                  <a:pt x="286761" y="1191350"/>
                  <a:pt x="130175" y="1165252"/>
                </a:cubicBezTo>
                <a:cubicBezTo>
                  <a:pt x="128058" y="1162077"/>
                  <a:pt x="126115" y="1158780"/>
                  <a:pt x="123825" y="1155727"/>
                </a:cubicBezTo>
                <a:cubicBezTo>
                  <a:pt x="119759" y="1150306"/>
                  <a:pt x="114717" y="1145599"/>
                  <a:pt x="111125" y="1139852"/>
                </a:cubicBezTo>
                <a:cubicBezTo>
                  <a:pt x="109351" y="1137014"/>
                  <a:pt x="109537" y="1133274"/>
                  <a:pt x="107950" y="1130327"/>
                </a:cubicBezTo>
                <a:cubicBezTo>
                  <a:pt x="102099" y="1119460"/>
                  <a:pt x="95746" y="1108846"/>
                  <a:pt x="88900" y="1098577"/>
                </a:cubicBezTo>
                <a:cubicBezTo>
                  <a:pt x="86783" y="1095402"/>
                  <a:pt x="84257" y="1092465"/>
                  <a:pt x="82550" y="1089052"/>
                </a:cubicBezTo>
                <a:cubicBezTo>
                  <a:pt x="81053" y="1086059"/>
                  <a:pt x="80872" y="1082520"/>
                  <a:pt x="79375" y="1079527"/>
                </a:cubicBezTo>
                <a:cubicBezTo>
                  <a:pt x="77668" y="1076114"/>
                  <a:pt x="74732" y="1073415"/>
                  <a:pt x="73025" y="1070002"/>
                </a:cubicBezTo>
                <a:cubicBezTo>
                  <a:pt x="70476" y="1064904"/>
                  <a:pt x="68676" y="1059463"/>
                  <a:pt x="66675" y="1054127"/>
                </a:cubicBezTo>
                <a:cubicBezTo>
                  <a:pt x="65500" y="1050993"/>
                  <a:pt x="64444" y="1047813"/>
                  <a:pt x="63500" y="1044602"/>
                </a:cubicBezTo>
                <a:cubicBezTo>
                  <a:pt x="59152" y="1029819"/>
                  <a:pt x="55033" y="1014969"/>
                  <a:pt x="50800" y="1000152"/>
                </a:cubicBezTo>
                <a:cubicBezTo>
                  <a:pt x="42394" y="970731"/>
                  <a:pt x="45540" y="985554"/>
                  <a:pt x="41275" y="955702"/>
                </a:cubicBezTo>
                <a:cubicBezTo>
                  <a:pt x="33643" y="818320"/>
                  <a:pt x="47310" y="946583"/>
                  <a:pt x="28575" y="876327"/>
                </a:cubicBezTo>
                <a:cubicBezTo>
                  <a:pt x="25066" y="863166"/>
                  <a:pt x="22413" y="801630"/>
                  <a:pt x="22225" y="800127"/>
                </a:cubicBezTo>
                <a:cubicBezTo>
                  <a:pt x="21143" y="791467"/>
                  <a:pt x="17992" y="783194"/>
                  <a:pt x="15875" y="774727"/>
                </a:cubicBezTo>
                <a:cubicBezTo>
                  <a:pt x="13758" y="753560"/>
                  <a:pt x="12010" y="732354"/>
                  <a:pt x="9525" y="711227"/>
                </a:cubicBezTo>
                <a:cubicBezTo>
                  <a:pt x="6621" y="686542"/>
                  <a:pt x="3762" y="670298"/>
                  <a:pt x="0" y="647727"/>
                </a:cubicBezTo>
                <a:cubicBezTo>
                  <a:pt x="3175" y="504852"/>
                  <a:pt x="5584" y="361958"/>
                  <a:pt x="9525" y="219102"/>
                </a:cubicBezTo>
                <a:cubicBezTo>
                  <a:pt x="10371" y="188433"/>
                  <a:pt x="12749" y="193312"/>
                  <a:pt x="15875" y="168302"/>
                </a:cubicBezTo>
                <a:cubicBezTo>
                  <a:pt x="21050" y="126900"/>
                  <a:pt x="13430" y="147792"/>
                  <a:pt x="28575" y="117502"/>
                </a:cubicBezTo>
                <a:cubicBezTo>
                  <a:pt x="34797" y="80173"/>
                  <a:pt x="28610" y="114170"/>
                  <a:pt x="34925" y="85752"/>
                </a:cubicBezTo>
                <a:cubicBezTo>
                  <a:pt x="36096" y="80484"/>
                  <a:pt x="36393" y="74997"/>
                  <a:pt x="38100" y="69877"/>
                </a:cubicBezTo>
                <a:cubicBezTo>
                  <a:pt x="39597" y="65387"/>
                  <a:pt x="42788" y="61609"/>
                  <a:pt x="44450" y="57177"/>
                </a:cubicBezTo>
                <a:cubicBezTo>
                  <a:pt x="45357" y="54758"/>
                  <a:pt x="48607" y="38242"/>
                  <a:pt x="50800" y="34952"/>
                </a:cubicBezTo>
                <a:cubicBezTo>
                  <a:pt x="53291" y="31216"/>
                  <a:pt x="56426" y="27655"/>
                  <a:pt x="60325" y="25427"/>
                </a:cubicBezTo>
                <a:cubicBezTo>
                  <a:pt x="64114" y="23262"/>
                  <a:pt x="68815" y="23400"/>
                  <a:pt x="73025" y="22252"/>
                </a:cubicBezTo>
                <a:cubicBezTo>
                  <a:pt x="80458" y="20225"/>
                  <a:pt x="87870" y="18116"/>
                  <a:pt x="95250" y="15902"/>
                </a:cubicBezTo>
                <a:cubicBezTo>
                  <a:pt x="98456" y="14940"/>
                  <a:pt x="101440" y="13005"/>
                  <a:pt x="104775" y="12727"/>
                </a:cubicBezTo>
                <a:cubicBezTo>
                  <a:pt x="114267" y="11936"/>
                  <a:pt x="120650" y="556"/>
                  <a:pt x="127000" y="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 name="직선 화살표 연결선 4"/>
          <p:cNvCxnSpPr/>
          <p:nvPr/>
        </p:nvCxnSpPr>
        <p:spPr>
          <a:xfrm>
            <a:off x="2184402" y="2481995"/>
            <a:ext cx="0" cy="3338512"/>
          </a:xfrm>
          <a:prstGeom prst="straightConnector1">
            <a:avLst/>
          </a:prstGeom>
          <a:ln w="603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0" name="자유형 39"/>
          <p:cNvSpPr/>
          <p:nvPr/>
        </p:nvSpPr>
        <p:spPr>
          <a:xfrm>
            <a:off x="4193381" y="4290517"/>
            <a:ext cx="1783557" cy="1094610"/>
          </a:xfrm>
          <a:custGeom>
            <a:avLst/>
            <a:gdLst>
              <a:gd name="connsiteX0" fmla="*/ 0 w 1783557"/>
              <a:gd name="connsiteY0" fmla="*/ 24308 h 1094610"/>
              <a:gd name="connsiteX1" fmla="*/ 0 w 1783557"/>
              <a:gd name="connsiteY1" fmla="*/ 24308 h 1094610"/>
              <a:gd name="connsiteX2" fmla="*/ 14288 w 1783557"/>
              <a:gd name="connsiteY2" fmla="*/ 52883 h 1094610"/>
              <a:gd name="connsiteX3" fmla="*/ 26194 w 1783557"/>
              <a:gd name="connsiteY3" fmla="*/ 69552 h 1094610"/>
              <a:gd name="connsiteX4" fmla="*/ 30957 w 1783557"/>
              <a:gd name="connsiteY4" fmla="*/ 83839 h 1094610"/>
              <a:gd name="connsiteX5" fmla="*/ 33338 w 1783557"/>
              <a:gd name="connsiteY5" fmla="*/ 93364 h 1094610"/>
              <a:gd name="connsiteX6" fmla="*/ 40482 w 1783557"/>
              <a:gd name="connsiteY6" fmla="*/ 102889 h 1094610"/>
              <a:gd name="connsiteX7" fmla="*/ 50007 w 1783557"/>
              <a:gd name="connsiteY7" fmla="*/ 119558 h 1094610"/>
              <a:gd name="connsiteX8" fmla="*/ 54769 w 1783557"/>
              <a:gd name="connsiteY8" fmla="*/ 129083 h 1094610"/>
              <a:gd name="connsiteX9" fmla="*/ 71438 w 1783557"/>
              <a:gd name="connsiteY9" fmla="*/ 150514 h 1094610"/>
              <a:gd name="connsiteX10" fmla="*/ 76200 w 1783557"/>
              <a:gd name="connsiteY10" fmla="*/ 160039 h 1094610"/>
              <a:gd name="connsiteX11" fmla="*/ 78582 w 1783557"/>
              <a:gd name="connsiteY11" fmla="*/ 169564 h 1094610"/>
              <a:gd name="connsiteX12" fmla="*/ 88107 w 1783557"/>
              <a:gd name="connsiteY12" fmla="*/ 183852 h 1094610"/>
              <a:gd name="connsiteX13" fmla="*/ 92869 w 1783557"/>
              <a:gd name="connsiteY13" fmla="*/ 190996 h 1094610"/>
              <a:gd name="connsiteX14" fmla="*/ 97632 w 1783557"/>
              <a:gd name="connsiteY14" fmla="*/ 205283 h 1094610"/>
              <a:gd name="connsiteX15" fmla="*/ 107157 w 1783557"/>
              <a:gd name="connsiteY15" fmla="*/ 221952 h 1094610"/>
              <a:gd name="connsiteX16" fmla="*/ 111919 w 1783557"/>
              <a:gd name="connsiteY16" fmla="*/ 231477 h 1094610"/>
              <a:gd name="connsiteX17" fmla="*/ 126207 w 1783557"/>
              <a:gd name="connsiteY17" fmla="*/ 252908 h 1094610"/>
              <a:gd name="connsiteX18" fmla="*/ 130969 w 1783557"/>
              <a:gd name="connsiteY18" fmla="*/ 260052 h 1094610"/>
              <a:gd name="connsiteX19" fmla="*/ 135732 w 1783557"/>
              <a:gd name="connsiteY19" fmla="*/ 271958 h 1094610"/>
              <a:gd name="connsiteX20" fmla="*/ 142875 w 1783557"/>
              <a:gd name="connsiteY20" fmla="*/ 279102 h 1094610"/>
              <a:gd name="connsiteX21" fmla="*/ 152400 w 1783557"/>
              <a:gd name="connsiteY21" fmla="*/ 293389 h 1094610"/>
              <a:gd name="connsiteX22" fmla="*/ 154782 w 1783557"/>
              <a:gd name="connsiteY22" fmla="*/ 300533 h 1094610"/>
              <a:gd name="connsiteX23" fmla="*/ 159544 w 1783557"/>
              <a:gd name="connsiteY23" fmla="*/ 310058 h 1094610"/>
              <a:gd name="connsiteX24" fmla="*/ 166688 w 1783557"/>
              <a:gd name="connsiteY24" fmla="*/ 317202 h 1094610"/>
              <a:gd name="connsiteX25" fmla="*/ 169069 w 1783557"/>
              <a:gd name="connsiteY25" fmla="*/ 324346 h 1094610"/>
              <a:gd name="connsiteX26" fmla="*/ 178594 w 1783557"/>
              <a:gd name="connsiteY26" fmla="*/ 341014 h 1094610"/>
              <a:gd name="connsiteX27" fmla="*/ 190500 w 1783557"/>
              <a:gd name="connsiteY27" fmla="*/ 362446 h 1094610"/>
              <a:gd name="connsiteX28" fmla="*/ 192882 w 1783557"/>
              <a:gd name="connsiteY28" fmla="*/ 369589 h 1094610"/>
              <a:gd name="connsiteX29" fmla="*/ 200025 w 1783557"/>
              <a:gd name="connsiteY29" fmla="*/ 376733 h 1094610"/>
              <a:gd name="connsiteX30" fmla="*/ 204788 w 1783557"/>
              <a:gd name="connsiteY30" fmla="*/ 383877 h 1094610"/>
              <a:gd name="connsiteX31" fmla="*/ 207169 w 1783557"/>
              <a:gd name="connsiteY31" fmla="*/ 391021 h 1094610"/>
              <a:gd name="connsiteX32" fmla="*/ 214313 w 1783557"/>
              <a:gd name="connsiteY32" fmla="*/ 395783 h 1094610"/>
              <a:gd name="connsiteX33" fmla="*/ 223838 w 1783557"/>
              <a:gd name="connsiteY33" fmla="*/ 405308 h 1094610"/>
              <a:gd name="connsiteX34" fmla="*/ 242888 w 1783557"/>
              <a:gd name="connsiteY34" fmla="*/ 429121 h 1094610"/>
              <a:gd name="connsiteX35" fmla="*/ 252413 w 1783557"/>
              <a:gd name="connsiteY35" fmla="*/ 438646 h 1094610"/>
              <a:gd name="connsiteX36" fmla="*/ 269082 w 1783557"/>
              <a:gd name="connsiteY36" fmla="*/ 450552 h 1094610"/>
              <a:gd name="connsiteX37" fmla="*/ 285750 w 1783557"/>
              <a:gd name="connsiteY37" fmla="*/ 460077 h 1094610"/>
              <a:gd name="connsiteX38" fmla="*/ 295275 w 1783557"/>
              <a:gd name="connsiteY38" fmla="*/ 481508 h 1094610"/>
              <a:gd name="connsiteX39" fmla="*/ 302419 w 1783557"/>
              <a:gd name="connsiteY39" fmla="*/ 495796 h 1094610"/>
              <a:gd name="connsiteX40" fmla="*/ 316707 w 1783557"/>
              <a:gd name="connsiteY40" fmla="*/ 507702 h 1094610"/>
              <a:gd name="connsiteX41" fmla="*/ 335757 w 1783557"/>
              <a:gd name="connsiteY41" fmla="*/ 533896 h 1094610"/>
              <a:gd name="connsiteX42" fmla="*/ 350044 w 1783557"/>
              <a:gd name="connsiteY42" fmla="*/ 562471 h 1094610"/>
              <a:gd name="connsiteX43" fmla="*/ 359569 w 1783557"/>
              <a:gd name="connsiteY43" fmla="*/ 579139 h 1094610"/>
              <a:gd name="connsiteX44" fmla="*/ 376238 w 1783557"/>
              <a:gd name="connsiteY44" fmla="*/ 595808 h 1094610"/>
              <a:gd name="connsiteX45" fmla="*/ 385763 w 1783557"/>
              <a:gd name="connsiteY45" fmla="*/ 607714 h 1094610"/>
              <a:gd name="connsiteX46" fmla="*/ 388144 w 1783557"/>
              <a:gd name="connsiteY46" fmla="*/ 614858 h 1094610"/>
              <a:gd name="connsiteX47" fmla="*/ 395288 w 1783557"/>
              <a:gd name="connsiteY47" fmla="*/ 619621 h 1094610"/>
              <a:gd name="connsiteX48" fmla="*/ 409575 w 1783557"/>
              <a:gd name="connsiteY48" fmla="*/ 633908 h 1094610"/>
              <a:gd name="connsiteX49" fmla="*/ 409575 w 1783557"/>
              <a:gd name="connsiteY49" fmla="*/ 633908 h 1094610"/>
              <a:gd name="connsiteX50" fmla="*/ 426244 w 1783557"/>
              <a:gd name="connsiteY50" fmla="*/ 657721 h 1094610"/>
              <a:gd name="connsiteX51" fmla="*/ 428625 w 1783557"/>
              <a:gd name="connsiteY51" fmla="*/ 669627 h 1094610"/>
              <a:gd name="connsiteX52" fmla="*/ 440532 w 1783557"/>
              <a:gd name="connsiteY52" fmla="*/ 683914 h 1094610"/>
              <a:gd name="connsiteX53" fmla="*/ 450057 w 1783557"/>
              <a:gd name="connsiteY53" fmla="*/ 698202 h 1094610"/>
              <a:gd name="connsiteX54" fmla="*/ 454819 w 1783557"/>
              <a:gd name="connsiteY54" fmla="*/ 705346 h 1094610"/>
              <a:gd name="connsiteX55" fmla="*/ 469107 w 1783557"/>
              <a:gd name="connsiteY55" fmla="*/ 717252 h 1094610"/>
              <a:gd name="connsiteX56" fmla="*/ 473869 w 1783557"/>
              <a:gd name="connsiteY56" fmla="*/ 724396 h 1094610"/>
              <a:gd name="connsiteX57" fmla="*/ 478632 w 1783557"/>
              <a:gd name="connsiteY57" fmla="*/ 738683 h 1094610"/>
              <a:gd name="connsiteX58" fmla="*/ 495300 w 1783557"/>
              <a:gd name="connsiteY58" fmla="*/ 752971 h 1094610"/>
              <a:gd name="connsiteX59" fmla="*/ 500063 w 1783557"/>
              <a:gd name="connsiteY59" fmla="*/ 762496 h 1094610"/>
              <a:gd name="connsiteX60" fmla="*/ 504825 w 1783557"/>
              <a:gd name="connsiteY60" fmla="*/ 769639 h 1094610"/>
              <a:gd name="connsiteX61" fmla="*/ 507207 w 1783557"/>
              <a:gd name="connsiteY61" fmla="*/ 776783 h 1094610"/>
              <a:gd name="connsiteX62" fmla="*/ 514350 w 1783557"/>
              <a:gd name="connsiteY62" fmla="*/ 783927 h 1094610"/>
              <a:gd name="connsiteX63" fmla="*/ 531019 w 1783557"/>
              <a:gd name="connsiteY63" fmla="*/ 802977 h 1094610"/>
              <a:gd name="connsiteX64" fmla="*/ 538163 w 1783557"/>
              <a:gd name="connsiteY64" fmla="*/ 810121 h 1094610"/>
              <a:gd name="connsiteX65" fmla="*/ 552450 w 1783557"/>
              <a:gd name="connsiteY65" fmla="*/ 826789 h 1094610"/>
              <a:gd name="connsiteX66" fmla="*/ 559594 w 1783557"/>
              <a:gd name="connsiteY66" fmla="*/ 829171 h 1094610"/>
              <a:gd name="connsiteX67" fmla="*/ 569119 w 1783557"/>
              <a:gd name="connsiteY67" fmla="*/ 843458 h 1094610"/>
              <a:gd name="connsiteX68" fmla="*/ 573882 w 1783557"/>
              <a:gd name="connsiteY68" fmla="*/ 850602 h 1094610"/>
              <a:gd name="connsiteX69" fmla="*/ 590550 w 1783557"/>
              <a:gd name="connsiteY69" fmla="*/ 874414 h 1094610"/>
              <a:gd name="connsiteX70" fmla="*/ 600075 w 1783557"/>
              <a:gd name="connsiteY70" fmla="*/ 891083 h 1094610"/>
              <a:gd name="connsiteX71" fmla="*/ 607219 w 1783557"/>
              <a:gd name="connsiteY71" fmla="*/ 898227 h 1094610"/>
              <a:gd name="connsiteX72" fmla="*/ 614363 w 1783557"/>
              <a:gd name="connsiteY72" fmla="*/ 907752 h 1094610"/>
              <a:gd name="connsiteX73" fmla="*/ 628650 w 1783557"/>
              <a:gd name="connsiteY73" fmla="*/ 922039 h 1094610"/>
              <a:gd name="connsiteX74" fmla="*/ 635794 w 1783557"/>
              <a:gd name="connsiteY74" fmla="*/ 931564 h 1094610"/>
              <a:gd name="connsiteX75" fmla="*/ 642938 w 1783557"/>
              <a:gd name="connsiteY75" fmla="*/ 936327 h 1094610"/>
              <a:gd name="connsiteX76" fmla="*/ 657225 w 1783557"/>
              <a:gd name="connsiteY76" fmla="*/ 950614 h 1094610"/>
              <a:gd name="connsiteX77" fmla="*/ 666750 w 1783557"/>
              <a:gd name="connsiteY77" fmla="*/ 960139 h 1094610"/>
              <a:gd name="connsiteX78" fmla="*/ 683419 w 1783557"/>
              <a:gd name="connsiteY78" fmla="*/ 976808 h 1094610"/>
              <a:gd name="connsiteX79" fmla="*/ 690563 w 1783557"/>
              <a:gd name="connsiteY79" fmla="*/ 981571 h 1094610"/>
              <a:gd name="connsiteX80" fmla="*/ 702469 w 1783557"/>
              <a:gd name="connsiteY80" fmla="*/ 991096 h 1094610"/>
              <a:gd name="connsiteX81" fmla="*/ 714375 w 1783557"/>
              <a:gd name="connsiteY81" fmla="*/ 993477 h 1094610"/>
              <a:gd name="connsiteX82" fmla="*/ 721519 w 1783557"/>
              <a:gd name="connsiteY82" fmla="*/ 998239 h 1094610"/>
              <a:gd name="connsiteX83" fmla="*/ 735807 w 1783557"/>
              <a:gd name="connsiteY83" fmla="*/ 1010146 h 1094610"/>
              <a:gd name="connsiteX84" fmla="*/ 742950 w 1783557"/>
              <a:gd name="connsiteY84" fmla="*/ 1024433 h 1094610"/>
              <a:gd name="connsiteX85" fmla="*/ 750094 w 1783557"/>
              <a:gd name="connsiteY85" fmla="*/ 1026814 h 1094610"/>
              <a:gd name="connsiteX86" fmla="*/ 757238 w 1783557"/>
              <a:gd name="connsiteY86" fmla="*/ 1031577 h 1094610"/>
              <a:gd name="connsiteX87" fmla="*/ 773907 w 1783557"/>
              <a:gd name="connsiteY87" fmla="*/ 1036339 h 1094610"/>
              <a:gd name="connsiteX88" fmla="*/ 800100 w 1783557"/>
              <a:gd name="connsiteY88" fmla="*/ 1045864 h 1094610"/>
              <a:gd name="connsiteX89" fmla="*/ 819150 w 1783557"/>
              <a:gd name="connsiteY89" fmla="*/ 1050627 h 1094610"/>
              <a:gd name="connsiteX90" fmla="*/ 826294 w 1783557"/>
              <a:gd name="connsiteY90" fmla="*/ 1055389 h 1094610"/>
              <a:gd name="connsiteX91" fmla="*/ 833438 w 1783557"/>
              <a:gd name="connsiteY91" fmla="*/ 1057771 h 1094610"/>
              <a:gd name="connsiteX92" fmla="*/ 840582 w 1783557"/>
              <a:gd name="connsiteY92" fmla="*/ 1064914 h 1094610"/>
              <a:gd name="connsiteX93" fmla="*/ 888207 w 1783557"/>
              <a:gd name="connsiteY93" fmla="*/ 1083964 h 1094610"/>
              <a:gd name="connsiteX94" fmla="*/ 890588 w 1783557"/>
              <a:gd name="connsiteY94" fmla="*/ 1093489 h 1094610"/>
              <a:gd name="connsiteX95" fmla="*/ 921544 w 1783557"/>
              <a:gd name="connsiteY95" fmla="*/ 1086346 h 1094610"/>
              <a:gd name="connsiteX96" fmla="*/ 959644 w 1783557"/>
              <a:gd name="connsiteY96" fmla="*/ 1088727 h 1094610"/>
              <a:gd name="connsiteX97" fmla="*/ 966788 w 1783557"/>
              <a:gd name="connsiteY97" fmla="*/ 1093489 h 1094610"/>
              <a:gd name="connsiteX98" fmla="*/ 990600 w 1783557"/>
              <a:gd name="connsiteY98" fmla="*/ 1091108 h 1094610"/>
              <a:gd name="connsiteX99" fmla="*/ 1000125 w 1783557"/>
              <a:gd name="connsiteY99" fmla="*/ 1086346 h 1094610"/>
              <a:gd name="connsiteX100" fmla="*/ 1009650 w 1783557"/>
              <a:gd name="connsiteY100" fmla="*/ 1083964 h 1094610"/>
              <a:gd name="connsiteX101" fmla="*/ 1016794 w 1783557"/>
              <a:gd name="connsiteY101" fmla="*/ 1081583 h 1094610"/>
              <a:gd name="connsiteX102" fmla="*/ 1023938 w 1783557"/>
              <a:gd name="connsiteY102" fmla="*/ 1074439 h 1094610"/>
              <a:gd name="connsiteX103" fmla="*/ 1031082 w 1783557"/>
              <a:gd name="connsiteY103" fmla="*/ 1072058 h 1094610"/>
              <a:gd name="connsiteX104" fmla="*/ 1050132 w 1783557"/>
              <a:gd name="connsiteY104" fmla="*/ 1067296 h 1094610"/>
              <a:gd name="connsiteX105" fmla="*/ 1071563 w 1783557"/>
              <a:gd name="connsiteY105" fmla="*/ 1055389 h 1094610"/>
              <a:gd name="connsiteX106" fmla="*/ 1097757 w 1783557"/>
              <a:gd name="connsiteY106" fmla="*/ 1045864 h 1094610"/>
              <a:gd name="connsiteX107" fmla="*/ 1121569 w 1783557"/>
              <a:gd name="connsiteY107" fmla="*/ 1036339 h 1094610"/>
              <a:gd name="connsiteX108" fmla="*/ 1128713 w 1783557"/>
              <a:gd name="connsiteY108" fmla="*/ 1033958 h 1094610"/>
              <a:gd name="connsiteX109" fmla="*/ 1143000 w 1783557"/>
              <a:gd name="connsiteY109" fmla="*/ 1024433 h 1094610"/>
              <a:gd name="connsiteX110" fmla="*/ 1157288 w 1783557"/>
              <a:gd name="connsiteY110" fmla="*/ 1017289 h 1094610"/>
              <a:gd name="connsiteX111" fmla="*/ 1178719 w 1783557"/>
              <a:gd name="connsiteY111" fmla="*/ 1005383 h 1094610"/>
              <a:gd name="connsiteX112" fmla="*/ 1181100 w 1783557"/>
              <a:gd name="connsiteY112" fmla="*/ 998239 h 1094610"/>
              <a:gd name="connsiteX113" fmla="*/ 1183482 w 1783557"/>
              <a:gd name="connsiteY113" fmla="*/ 976808 h 1094610"/>
              <a:gd name="connsiteX114" fmla="*/ 1185863 w 1783557"/>
              <a:gd name="connsiteY114" fmla="*/ 969664 h 1094610"/>
              <a:gd name="connsiteX115" fmla="*/ 1193007 w 1783557"/>
              <a:gd name="connsiteY115" fmla="*/ 964902 h 1094610"/>
              <a:gd name="connsiteX116" fmla="*/ 1200150 w 1783557"/>
              <a:gd name="connsiteY116" fmla="*/ 962521 h 1094610"/>
              <a:gd name="connsiteX117" fmla="*/ 1204913 w 1783557"/>
              <a:gd name="connsiteY117" fmla="*/ 955377 h 1094610"/>
              <a:gd name="connsiteX118" fmla="*/ 1209675 w 1783557"/>
              <a:gd name="connsiteY118" fmla="*/ 936327 h 1094610"/>
              <a:gd name="connsiteX119" fmla="*/ 1226344 w 1783557"/>
              <a:gd name="connsiteY119" fmla="*/ 922039 h 1094610"/>
              <a:gd name="connsiteX120" fmla="*/ 1235869 w 1783557"/>
              <a:gd name="connsiteY120" fmla="*/ 907752 h 1094610"/>
              <a:gd name="connsiteX121" fmla="*/ 1245394 w 1783557"/>
              <a:gd name="connsiteY121" fmla="*/ 902989 h 1094610"/>
              <a:gd name="connsiteX122" fmla="*/ 1257300 w 1783557"/>
              <a:gd name="connsiteY122" fmla="*/ 898227 h 1094610"/>
              <a:gd name="connsiteX123" fmla="*/ 1278732 w 1783557"/>
              <a:gd name="connsiteY123" fmla="*/ 888702 h 1094610"/>
              <a:gd name="connsiteX124" fmla="*/ 1290638 w 1783557"/>
              <a:gd name="connsiteY124" fmla="*/ 876796 h 1094610"/>
              <a:gd name="connsiteX125" fmla="*/ 1300163 w 1783557"/>
              <a:gd name="connsiteY125" fmla="*/ 860127 h 1094610"/>
              <a:gd name="connsiteX126" fmla="*/ 1307307 w 1783557"/>
              <a:gd name="connsiteY126" fmla="*/ 855364 h 1094610"/>
              <a:gd name="connsiteX127" fmla="*/ 1312069 w 1783557"/>
              <a:gd name="connsiteY127" fmla="*/ 848221 h 1094610"/>
              <a:gd name="connsiteX128" fmla="*/ 1319213 w 1783557"/>
              <a:gd name="connsiteY128" fmla="*/ 843458 h 1094610"/>
              <a:gd name="connsiteX129" fmla="*/ 1328738 w 1783557"/>
              <a:gd name="connsiteY129" fmla="*/ 814883 h 1094610"/>
              <a:gd name="connsiteX130" fmla="*/ 1328738 w 1783557"/>
              <a:gd name="connsiteY130" fmla="*/ 814883 h 1094610"/>
              <a:gd name="connsiteX131" fmla="*/ 1335882 w 1783557"/>
              <a:gd name="connsiteY131" fmla="*/ 805358 h 1094610"/>
              <a:gd name="connsiteX132" fmla="*/ 1347788 w 1783557"/>
              <a:gd name="connsiteY132" fmla="*/ 791071 h 1094610"/>
              <a:gd name="connsiteX133" fmla="*/ 1350169 w 1783557"/>
              <a:gd name="connsiteY133" fmla="*/ 783927 h 1094610"/>
              <a:gd name="connsiteX134" fmla="*/ 1362075 w 1783557"/>
              <a:gd name="connsiteY134" fmla="*/ 769639 h 1094610"/>
              <a:gd name="connsiteX135" fmla="*/ 1378744 w 1783557"/>
              <a:gd name="connsiteY135" fmla="*/ 748208 h 1094610"/>
              <a:gd name="connsiteX136" fmla="*/ 1393032 w 1783557"/>
              <a:gd name="connsiteY136" fmla="*/ 731539 h 1094610"/>
              <a:gd name="connsiteX137" fmla="*/ 1397794 w 1783557"/>
              <a:gd name="connsiteY137" fmla="*/ 719633 h 1094610"/>
              <a:gd name="connsiteX138" fmla="*/ 1404938 w 1783557"/>
              <a:gd name="connsiteY138" fmla="*/ 712489 h 1094610"/>
              <a:gd name="connsiteX139" fmla="*/ 1409700 w 1783557"/>
              <a:gd name="connsiteY139" fmla="*/ 698202 h 1094610"/>
              <a:gd name="connsiteX140" fmla="*/ 1416844 w 1783557"/>
              <a:gd name="connsiteY140" fmla="*/ 688677 h 1094610"/>
              <a:gd name="connsiteX141" fmla="*/ 1428750 w 1783557"/>
              <a:gd name="connsiteY141" fmla="*/ 669627 h 1094610"/>
              <a:gd name="connsiteX142" fmla="*/ 1431132 w 1783557"/>
              <a:gd name="connsiteY142" fmla="*/ 662483 h 1094610"/>
              <a:gd name="connsiteX143" fmla="*/ 1459707 w 1783557"/>
              <a:gd name="connsiteY143" fmla="*/ 645814 h 1094610"/>
              <a:gd name="connsiteX144" fmla="*/ 1471613 w 1783557"/>
              <a:gd name="connsiteY144" fmla="*/ 619621 h 1094610"/>
              <a:gd name="connsiteX145" fmla="*/ 1476375 w 1783557"/>
              <a:gd name="connsiteY145" fmla="*/ 610096 h 1094610"/>
              <a:gd name="connsiteX146" fmla="*/ 1478757 w 1783557"/>
              <a:gd name="connsiteY146" fmla="*/ 600571 h 1094610"/>
              <a:gd name="connsiteX147" fmla="*/ 1485900 w 1783557"/>
              <a:gd name="connsiteY147" fmla="*/ 593427 h 1094610"/>
              <a:gd name="connsiteX148" fmla="*/ 1495425 w 1783557"/>
              <a:gd name="connsiteY148" fmla="*/ 564852 h 1094610"/>
              <a:gd name="connsiteX149" fmla="*/ 1502569 w 1783557"/>
              <a:gd name="connsiteY149" fmla="*/ 555327 h 1094610"/>
              <a:gd name="connsiteX150" fmla="*/ 1507332 w 1783557"/>
              <a:gd name="connsiteY150" fmla="*/ 548183 h 1094610"/>
              <a:gd name="connsiteX151" fmla="*/ 1521619 w 1783557"/>
              <a:gd name="connsiteY151" fmla="*/ 538658 h 1094610"/>
              <a:gd name="connsiteX152" fmla="*/ 1562100 w 1783557"/>
              <a:gd name="connsiteY152" fmla="*/ 517227 h 1094610"/>
              <a:gd name="connsiteX153" fmla="*/ 1574007 w 1783557"/>
              <a:gd name="connsiteY153" fmla="*/ 512464 h 1094610"/>
              <a:gd name="connsiteX154" fmla="*/ 1581150 w 1783557"/>
              <a:gd name="connsiteY154" fmla="*/ 502939 h 1094610"/>
              <a:gd name="connsiteX155" fmla="*/ 1585913 w 1783557"/>
              <a:gd name="connsiteY155" fmla="*/ 483889 h 1094610"/>
              <a:gd name="connsiteX156" fmla="*/ 1590675 w 1783557"/>
              <a:gd name="connsiteY156" fmla="*/ 476746 h 1094610"/>
              <a:gd name="connsiteX157" fmla="*/ 1595438 w 1783557"/>
              <a:gd name="connsiteY157" fmla="*/ 467221 h 1094610"/>
              <a:gd name="connsiteX158" fmla="*/ 1597819 w 1783557"/>
              <a:gd name="connsiteY158" fmla="*/ 460077 h 1094610"/>
              <a:gd name="connsiteX159" fmla="*/ 1607344 w 1783557"/>
              <a:gd name="connsiteY159" fmla="*/ 441027 h 1094610"/>
              <a:gd name="connsiteX160" fmla="*/ 1614488 w 1783557"/>
              <a:gd name="connsiteY160" fmla="*/ 419596 h 1094610"/>
              <a:gd name="connsiteX161" fmla="*/ 1619250 w 1783557"/>
              <a:gd name="connsiteY161" fmla="*/ 400546 h 1094610"/>
              <a:gd name="connsiteX162" fmla="*/ 1621632 w 1783557"/>
              <a:gd name="connsiteY162" fmla="*/ 386258 h 1094610"/>
              <a:gd name="connsiteX163" fmla="*/ 1633538 w 1783557"/>
              <a:gd name="connsiteY163" fmla="*/ 357683 h 1094610"/>
              <a:gd name="connsiteX164" fmla="*/ 1638300 w 1783557"/>
              <a:gd name="connsiteY164" fmla="*/ 338633 h 1094610"/>
              <a:gd name="connsiteX165" fmla="*/ 1643063 w 1783557"/>
              <a:gd name="connsiteY165" fmla="*/ 321964 h 1094610"/>
              <a:gd name="connsiteX166" fmla="*/ 1650207 w 1783557"/>
              <a:gd name="connsiteY166" fmla="*/ 302914 h 1094610"/>
              <a:gd name="connsiteX167" fmla="*/ 1652588 w 1783557"/>
              <a:gd name="connsiteY167" fmla="*/ 295771 h 1094610"/>
              <a:gd name="connsiteX168" fmla="*/ 1657350 w 1783557"/>
              <a:gd name="connsiteY168" fmla="*/ 279102 h 1094610"/>
              <a:gd name="connsiteX169" fmla="*/ 1666875 w 1783557"/>
              <a:gd name="connsiteY169" fmla="*/ 262433 h 1094610"/>
              <a:gd name="connsiteX170" fmla="*/ 1669257 w 1783557"/>
              <a:gd name="connsiteY170" fmla="*/ 255289 h 1094610"/>
              <a:gd name="connsiteX171" fmla="*/ 1683544 w 1783557"/>
              <a:gd name="connsiteY171" fmla="*/ 236239 h 1094610"/>
              <a:gd name="connsiteX172" fmla="*/ 1688307 w 1783557"/>
              <a:gd name="connsiteY172" fmla="*/ 224333 h 1094610"/>
              <a:gd name="connsiteX173" fmla="*/ 1693069 w 1783557"/>
              <a:gd name="connsiteY173" fmla="*/ 200521 h 1094610"/>
              <a:gd name="connsiteX174" fmla="*/ 1700213 w 1783557"/>
              <a:gd name="connsiteY174" fmla="*/ 190996 h 1094610"/>
              <a:gd name="connsiteX175" fmla="*/ 1712119 w 1783557"/>
              <a:gd name="connsiteY175" fmla="*/ 164802 h 1094610"/>
              <a:gd name="connsiteX176" fmla="*/ 1714500 w 1783557"/>
              <a:gd name="connsiteY176" fmla="*/ 155277 h 1094610"/>
              <a:gd name="connsiteX177" fmla="*/ 1733550 w 1783557"/>
              <a:gd name="connsiteY177" fmla="*/ 126702 h 1094610"/>
              <a:gd name="connsiteX178" fmla="*/ 1738313 w 1783557"/>
              <a:gd name="connsiteY178" fmla="*/ 117177 h 1094610"/>
              <a:gd name="connsiteX179" fmla="*/ 1747838 w 1783557"/>
              <a:gd name="connsiteY179" fmla="*/ 105271 h 1094610"/>
              <a:gd name="connsiteX180" fmla="*/ 1752600 w 1783557"/>
              <a:gd name="connsiteY180" fmla="*/ 95746 h 1094610"/>
              <a:gd name="connsiteX181" fmla="*/ 1757363 w 1783557"/>
              <a:gd name="connsiteY181" fmla="*/ 88602 h 1094610"/>
              <a:gd name="connsiteX182" fmla="*/ 1759744 w 1783557"/>
              <a:gd name="connsiteY182" fmla="*/ 81458 h 1094610"/>
              <a:gd name="connsiteX183" fmla="*/ 1769269 w 1783557"/>
              <a:gd name="connsiteY183" fmla="*/ 67171 h 1094610"/>
              <a:gd name="connsiteX184" fmla="*/ 1774032 w 1783557"/>
              <a:gd name="connsiteY184" fmla="*/ 48121 h 1094610"/>
              <a:gd name="connsiteX185" fmla="*/ 1783557 w 1783557"/>
              <a:gd name="connsiteY185" fmla="*/ 33833 h 1094610"/>
              <a:gd name="connsiteX186" fmla="*/ 1781175 w 1783557"/>
              <a:gd name="connsiteY186" fmla="*/ 17164 h 1094610"/>
              <a:gd name="connsiteX187" fmla="*/ 1771650 w 1783557"/>
              <a:gd name="connsiteY187" fmla="*/ 19546 h 1094610"/>
              <a:gd name="connsiteX188" fmla="*/ 1666875 w 1783557"/>
              <a:gd name="connsiteY188" fmla="*/ 17164 h 1094610"/>
              <a:gd name="connsiteX189" fmla="*/ 1490663 w 1783557"/>
              <a:gd name="connsiteY189" fmla="*/ 21927 h 1094610"/>
              <a:gd name="connsiteX190" fmla="*/ 1454944 w 1783557"/>
              <a:gd name="connsiteY190" fmla="*/ 24308 h 1094610"/>
              <a:gd name="connsiteX191" fmla="*/ 1300163 w 1783557"/>
              <a:gd name="connsiteY191" fmla="*/ 21927 h 1094610"/>
              <a:gd name="connsiteX192" fmla="*/ 1290638 w 1783557"/>
              <a:gd name="connsiteY192" fmla="*/ 19546 h 1094610"/>
              <a:gd name="connsiteX193" fmla="*/ 1100138 w 1783557"/>
              <a:gd name="connsiteY193" fmla="*/ 24308 h 1094610"/>
              <a:gd name="connsiteX194" fmla="*/ 1088232 w 1783557"/>
              <a:gd name="connsiteY194" fmla="*/ 29071 h 1094610"/>
              <a:gd name="connsiteX195" fmla="*/ 1071563 w 1783557"/>
              <a:gd name="connsiteY195" fmla="*/ 31452 h 1094610"/>
              <a:gd name="connsiteX196" fmla="*/ 1009650 w 1783557"/>
              <a:gd name="connsiteY196" fmla="*/ 36214 h 1094610"/>
              <a:gd name="connsiteX197" fmla="*/ 959644 w 1783557"/>
              <a:gd name="connsiteY197" fmla="*/ 43358 h 1094610"/>
              <a:gd name="connsiteX198" fmla="*/ 947738 w 1783557"/>
              <a:gd name="connsiteY198" fmla="*/ 45739 h 1094610"/>
              <a:gd name="connsiteX199" fmla="*/ 900113 w 1783557"/>
              <a:gd name="connsiteY199" fmla="*/ 52883 h 1094610"/>
              <a:gd name="connsiteX200" fmla="*/ 866775 w 1783557"/>
              <a:gd name="connsiteY200" fmla="*/ 57646 h 1094610"/>
              <a:gd name="connsiteX201" fmla="*/ 862013 w 1783557"/>
              <a:gd name="connsiteY201" fmla="*/ 50502 h 1094610"/>
              <a:gd name="connsiteX202" fmla="*/ 831057 w 1783557"/>
              <a:gd name="connsiteY202" fmla="*/ 43358 h 1094610"/>
              <a:gd name="connsiteX203" fmla="*/ 781050 w 1783557"/>
              <a:gd name="connsiteY203" fmla="*/ 38596 h 1094610"/>
              <a:gd name="connsiteX204" fmla="*/ 771525 w 1783557"/>
              <a:gd name="connsiteY204" fmla="*/ 36214 h 1094610"/>
              <a:gd name="connsiteX205" fmla="*/ 726282 w 1783557"/>
              <a:gd name="connsiteY205" fmla="*/ 31452 h 1094610"/>
              <a:gd name="connsiteX206" fmla="*/ 209550 w 1783557"/>
              <a:gd name="connsiteY206" fmla="*/ 26689 h 1094610"/>
              <a:gd name="connsiteX207" fmla="*/ 195263 w 1783557"/>
              <a:gd name="connsiteY207" fmla="*/ 29071 h 1094610"/>
              <a:gd name="connsiteX208" fmla="*/ 173832 w 1783557"/>
              <a:gd name="connsiteY208" fmla="*/ 31452 h 1094610"/>
              <a:gd name="connsiteX209" fmla="*/ 150019 w 1783557"/>
              <a:gd name="connsiteY209" fmla="*/ 36214 h 1094610"/>
              <a:gd name="connsiteX210" fmla="*/ 140494 w 1783557"/>
              <a:gd name="connsiteY210" fmla="*/ 38596 h 1094610"/>
              <a:gd name="connsiteX211" fmla="*/ 121444 w 1783557"/>
              <a:gd name="connsiteY211" fmla="*/ 40977 h 1094610"/>
              <a:gd name="connsiteX212" fmla="*/ 57150 w 1783557"/>
              <a:gd name="connsiteY212" fmla="*/ 36214 h 1094610"/>
              <a:gd name="connsiteX213" fmla="*/ 0 w 1783557"/>
              <a:gd name="connsiteY213" fmla="*/ 24308 h 10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83557" h="1094610">
                <a:moveTo>
                  <a:pt x="0" y="24308"/>
                </a:moveTo>
                <a:lnTo>
                  <a:pt x="0" y="24308"/>
                </a:lnTo>
                <a:cubicBezTo>
                  <a:pt x="13330" y="59853"/>
                  <a:pt x="270" y="30454"/>
                  <a:pt x="14288" y="52883"/>
                </a:cubicBezTo>
                <a:cubicBezTo>
                  <a:pt x="24736" y="69600"/>
                  <a:pt x="12574" y="55932"/>
                  <a:pt x="26194" y="69552"/>
                </a:cubicBezTo>
                <a:cubicBezTo>
                  <a:pt x="27782" y="74314"/>
                  <a:pt x="29740" y="78969"/>
                  <a:pt x="30957" y="83839"/>
                </a:cubicBezTo>
                <a:cubicBezTo>
                  <a:pt x="31751" y="87014"/>
                  <a:pt x="31874" y="90437"/>
                  <a:pt x="33338" y="93364"/>
                </a:cubicBezTo>
                <a:cubicBezTo>
                  <a:pt x="35113" y="96914"/>
                  <a:pt x="38101" y="99714"/>
                  <a:pt x="40482" y="102889"/>
                </a:cubicBezTo>
                <a:cubicBezTo>
                  <a:pt x="45094" y="121338"/>
                  <a:pt x="39094" y="104279"/>
                  <a:pt x="50007" y="119558"/>
                </a:cubicBezTo>
                <a:cubicBezTo>
                  <a:pt x="52070" y="122447"/>
                  <a:pt x="52706" y="126194"/>
                  <a:pt x="54769" y="129083"/>
                </a:cubicBezTo>
                <a:cubicBezTo>
                  <a:pt x="67832" y="147372"/>
                  <a:pt x="56863" y="121361"/>
                  <a:pt x="71438" y="150514"/>
                </a:cubicBezTo>
                <a:cubicBezTo>
                  <a:pt x="73025" y="153689"/>
                  <a:pt x="74954" y="156715"/>
                  <a:pt x="76200" y="160039"/>
                </a:cubicBezTo>
                <a:cubicBezTo>
                  <a:pt x="77349" y="163103"/>
                  <a:pt x="77118" y="166637"/>
                  <a:pt x="78582" y="169564"/>
                </a:cubicBezTo>
                <a:cubicBezTo>
                  <a:pt x="81142" y="174684"/>
                  <a:pt x="84932" y="179089"/>
                  <a:pt x="88107" y="183852"/>
                </a:cubicBezTo>
                <a:cubicBezTo>
                  <a:pt x="89694" y="186233"/>
                  <a:pt x="91964" y="188281"/>
                  <a:pt x="92869" y="190996"/>
                </a:cubicBezTo>
                <a:cubicBezTo>
                  <a:pt x="94457" y="195758"/>
                  <a:pt x="95387" y="200793"/>
                  <a:pt x="97632" y="205283"/>
                </a:cubicBezTo>
                <a:cubicBezTo>
                  <a:pt x="112022" y="234065"/>
                  <a:pt x="93694" y="198392"/>
                  <a:pt x="107157" y="221952"/>
                </a:cubicBezTo>
                <a:cubicBezTo>
                  <a:pt x="108918" y="225034"/>
                  <a:pt x="110093" y="228433"/>
                  <a:pt x="111919" y="231477"/>
                </a:cubicBezTo>
                <a:cubicBezTo>
                  <a:pt x="111927" y="231490"/>
                  <a:pt x="123822" y="249330"/>
                  <a:pt x="126207" y="252908"/>
                </a:cubicBezTo>
                <a:cubicBezTo>
                  <a:pt x="127794" y="255289"/>
                  <a:pt x="129906" y="257395"/>
                  <a:pt x="130969" y="260052"/>
                </a:cubicBezTo>
                <a:cubicBezTo>
                  <a:pt x="132557" y="264021"/>
                  <a:pt x="133467" y="268333"/>
                  <a:pt x="135732" y="271958"/>
                </a:cubicBezTo>
                <a:cubicBezTo>
                  <a:pt x="137517" y="274814"/>
                  <a:pt x="140494" y="276721"/>
                  <a:pt x="142875" y="279102"/>
                </a:cubicBezTo>
                <a:cubicBezTo>
                  <a:pt x="148539" y="296089"/>
                  <a:pt x="140508" y="275552"/>
                  <a:pt x="152400" y="293389"/>
                </a:cubicBezTo>
                <a:cubicBezTo>
                  <a:pt x="153792" y="295478"/>
                  <a:pt x="153793" y="298226"/>
                  <a:pt x="154782" y="300533"/>
                </a:cubicBezTo>
                <a:cubicBezTo>
                  <a:pt x="156180" y="303796"/>
                  <a:pt x="157481" y="307169"/>
                  <a:pt x="159544" y="310058"/>
                </a:cubicBezTo>
                <a:cubicBezTo>
                  <a:pt x="161501" y="312798"/>
                  <a:pt x="164307" y="314821"/>
                  <a:pt x="166688" y="317202"/>
                </a:cubicBezTo>
                <a:cubicBezTo>
                  <a:pt x="167482" y="319583"/>
                  <a:pt x="168080" y="322039"/>
                  <a:pt x="169069" y="324346"/>
                </a:cubicBezTo>
                <a:cubicBezTo>
                  <a:pt x="172693" y="332803"/>
                  <a:pt x="173812" y="333842"/>
                  <a:pt x="178594" y="341014"/>
                </a:cubicBezTo>
                <a:cubicBezTo>
                  <a:pt x="184422" y="358497"/>
                  <a:pt x="179807" y="351752"/>
                  <a:pt x="190500" y="362446"/>
                </a:cubicBezTo>
                <a:cubicBezTo>
                  <a:pt x="191294" y="364827"/>
                  <a:pt x="191490" y="367501"/>
                  <a:pt x="192882" y="369589"/>
                </a:cubicBezTo>
                <a:cubicBezTo>
                  <a:pt x="194750" y="372391"/>
                  <a:pt x="197869" y="374146"/>
                  <a:pt x="200025" y="376733"/>
                </a:cubicBezTo>
                <a:cubicBezTo>
                  <a:pt x="201857" y="378932"/>
                  <a:pt x="203200" y="381496"/>
                  <a:pt x="204788" y="383877"/>
                </a:cubicBezTo>
                <a:cubicBezTo>
                  <a:pt x="205582" y="386258"/>
                  <a:pt x="205601" y="389061"/>
                  <a:pt x="207169" y="391021"/>
                </a:cubicBezTo>
                <a:cubicBezTo>
                  <a:pt x="208957" y="393256"/>
                  <a:pt x="212140" y="393921"/>
                  <a:pt x="214313" y="395783"/>
                </a:cubicBezTo>
                <a:cubicBezTo>
                  <a:pt x="217722" y="398705"/>
                  <a:pt x="220663" y="402133"/>
                  <a:pt x="223838" y="405308"/>
                </a:cubicBezTo>
                <a:cubicBezTo>
                  <a:pt x="228704" y="419907"/>
                  <a:pt x="224444" y="410677"/>
                  <a:pt x="242888" y="429121"/>
                </a:cubicBezTo>
                <a:cubicBezTo>
                  <a:pt x="246063" y="432296"/>
                  <a:pt x="248821" y="435952"/>
                  <a:pt x="252413" y="438646"/>
                </a:cubicBezTo>
                <a:cubicBezTo>
                  <a:pt x="256495" y="441707"/>
                  <a:pt x="264213" y="447770"/>
                  <a:pt x="269082" y="450552"/>
                </a:cubicBezTo>
                <a:cubicBezTo>
                  <a:pt x="290222" y="462632"/>
                  <a:pt x="268353" y="448477"/>
                  <a:pt x="285750" y="460077"/>
                </a:cubicBezTo>
                <a:cubicBezTo>
                  <a:pt x="298037" y="496932"/>
                  <a:pt x="283956" y="458869"/>
                  <a:pt x="295275" y="481508"/>
                </a:cubicBezTo>
                <a:cubicBezTo>
                  <a:pt x="299147" y="489251"/>
                  <a:pt x="295599" y="488976"/>
                  <a:pt x="302419" y="495796"/>
                </a:cubicBezTo>
                <a:cubicBezTo>
                  <a:pt x="319496" y="512873"/>
                  <a:pt x="299148" y="486240"/>
                  <a:pt x="316707" y="507702"/>
                </a:cubicBezTo>
                <a:cubicBezTo>
                  <a:pt x="326305" y="519434"/>
                  <a:pt x="328901" y="523612"/>
                  <a:pt x="335757" y="533896"/>
                </a:cubicBezTo>
                <a:cubicBezTo>
                  <a:pt x="347722" y="569792"/>
                  <a:pt x="331586" y="525558"/>
                  <a:pt x="350044" y="562471"/>
                </a:cubicBezTo>
                <a:cubicBezTo>
                  <a:pt x="352433" y="567248"/>
                  <a:pt x="355784" y="574933"/>
                  <a:pt x="359569" y="579139"/>
                </a:cubicBezTo>
                <a:cubicBezTo>
                  <a:pt x="364826" y="584980"/>
                  <a:pt x="376238" y="595808"/>
                  <a:pt x="376238" y="595808"/>
                </a:cubicBezTo>
                <a:cubicBezTo>
                  <a:pt x="382223" y="613765"/>
                  <a:pt x="373453" y="592327"/>
                  <a:pt x="385763" y="607714"/>
                </a:cubicBezTo>
                <a:cubicBezTo>
                  <a:pt x="387331" y="609674"/>
                  <a:pt x="386576" y="612898"/>
                  <a:pt x="388144" y="614858"/>
                </a:cubicBezTo>
                <a:cubicBezTo>
                  <a:pt x="389932" y="617093"/>
                  <a:pt x="393149" y="617720"/>
                  <a:pt x="395288" y="619621"/>
                </a:cubicBezTo>
                <a:cubicBezTo>
                  <a:pt x="400322" y="624095"/>
                  <a:pt x="404813" y="629146"/>
                  <a:pt x="409575" y="633908"/>
                </a:cubicBezTo>
                <a:lnTo>
                  <a:pt x="409575" y="633908"/>
                </a:lnTo>
                <a:cubicBezTo>
                  <a:pt x="421301" y="651498"/>
                  <a:pt x="415666" y="643617"/>
                  <a:pt x="426244" y="657721"/>
                </a:cubicBezTo>
                <a:cubicBezTo>
                  <a:pt x="427038" y="661690"/>
                  <a:pt x="427204" y="665837"/>
                  <a:pt x="428625" y="669627"/>
                </a:cubicBezTo>
                <a:cubicBezTo>
                  <a:pt x="431266" y="676671"/>
                  <a:pt x="436058" y="678162"/>
                  <a:pt x="440532" y="683914"/>
                </a:cubicBezTo>
                <a:cubicBezTo>
                  <a:pt x="444046" y="688432"/>
                  <a:pt x="446882" y="693439"/>
                  <a:pt x="450057" y="698202"/>
                </a:cubicBezTo>
                <a:cubicBezTo>
                  <a:pt x="451644" y="700583"/>
                  <a:pt x="452438" y="703759"/>
                  <a:pt x="454819" y="705346"/>
                </a:cubicBezTo>
                <a:cubicBezTo>
                  <a:pt x="461844" y="710028"/>
                  <a:pt x="463377" y="710376"/>
                  <a:pt x="469107" y="717252"/>
                </a:cubicBezTo>
                <a:cubicBezTo>
                  <a:pt x="470939" y="719451"/>
                  <a:pt x="472707" y="721781"/>
                  <a:pt x="473869" y="724396"/>
                </a:cubicBezTo>
                <a:cubicBezTo>
                  <a:pt x="475908" y="728983"/>
                  <a:pt x="474455" y="735898"/>
                  <a:pt x="478632" y="738683"/>
                </a:cubicBezTo>
                <a:cubicBezTo>
                  <a:pt x="485830" y="743483"/>
                  <a:pt x="489527" y="745273"/>
                  <a:pt x="495300" y="752971"/>
                </a:cubicBezTo>
                <a:cubicBezTo>
                  <a:pt x="497430" y="755811"/>
                  <a:pt x="498302" y="759414"/>
                  <a:pt x="500063" y="762496"/>
                </a:cubicBezTo>
                <a:cubicBezTo>
                  <a:pt x="501483" y="764981"/>
                  <a:pt x="503545" y="767080"/>
                  <a:pt x="504825" y="769639"/>
                </a:cubicBezTo>
                <a:cubicBezTo>
                  <a:pt x="505948" y="771884"/>
                  <a:pt x="505815" y="774694"/>
                  <a:pt x="507207" y="776783"/>
                </a:cubicBezTo>
                <a:cubicBezTo>
                  <a:pt x="509075" y="779585"/>
                  <a:pt x="512283" y="781269"/>
                  <a:pt x="514350" y="783927"/>
                </a:cubicBezTo>
                <a:cubicBezTo>
                  <a:pt x="539495" y="816257"/>
                  <a:pt x="512096" y="787208"/>
                  <a:pt x="531019" y="802977"/>
                </a:cubicBezTo>
                <a:cubicBezTo>
                  <a:pt x="533606" y="805133"/>
                  <a:pt x="535971" y="807564"/>
                  <a:pt x="538163" y="810121"/>
                </a:cubicBezTo>
                <a:cubicBezTo>
                  <a:pt x="542564" y="815255"/>
                  <a:pt x="546542" y="822850"/>
                  <a:pt x="552450" y="826789"/>
                </a:cubicBezTo>
                <a:cubicBezTo>
                  <a:pt x="554539" y="828181"/>
                  <a:pt x="557213" y="828377"/>
                  <a:pt x="559594" y="829171"/>
                </a:cubicBezTo>
                <a:lnTo>
                  <a:pt x="569119" y="843458"/>
                </a:lnTo>
                <a:cubicBezTo>
                  <a:pt x="570707" y="845839"/>
                  <a:pt x="572165" y="848312"/>
                  <a:pt x="573882" y="850602"/>
                </a:cubicBezTo>
                <a:cubicBezTo>
                  <a:pt x="578360" y="856573"/>
                  <a:pt x="587620" y="868555"/>
                  <a:pt x="590550" y="874414"/>
                </a:cubicBezTo>
                <a:cubicBezTo>
                  <a:pt x="593460" y="880233"/>
                  <a:pt x="595870" y="886037"/>
                  <a:pt x="600075" y="891083"/>
                </a:cubicBezTo>
                <a:cubicBezTo>
                  <a:pt x="602231" y="893670"/>
                  <a:pt x="605027" y="895670"/>
                  <a:pt x="607219" y="898227"/>
                </a:cubicBezTo>
                <a:cubicBezTo>
                  <a:pt x="609802" y="901240"/>
                  <a:pt x="611708" y="904802"/>
                  <a:pt x="614363" y="907752"/>
                </a:cubicBezTo>
                <a:cubicBezTo>
                  <a:pt x="618868" y="912758"/>
                  <a:pt x="624609" y="916651"/>
                  <a:pt x="628650" y="922039"/>
                </a:cubicBezTo>
                <a:cubicBezTo>
                  <a:pt x="631031" y="925214"/>
                  <a:pt x="632988" y="928758"/>
                  <a:pt x="635794" y="931564"/>
                </a:cubicBezTo>
                <a:cubicBezTo>
                  <a:pt x="637818" y="933588"/>
                  <a:pt x="640799" y="934426"/>
                  <a:pt x="642938" y="936327"/>
                </a:cubicBezTo>
                <a:cubicBezTo>
                  <a:pt x="647972" y="940801"/>
                  <a:pt x="652463" y="945852"/>
                  <a:pt x="657225" y="950614"/>
                </a:cubicBezTo>
                <a:cubicBezTo>
                  <a:pt x="660400" y="953789"/>
                  <a:pt x="664259" y="956403"/>
                  <a:pt x="666750" y="960139"/>
                </a:cubicBezTo>
                <a:cubicBezTo>
                  <a:pt x="677667" y="976516"/>
                  <a:pt x="670845" y="972617"/>
                  <a:pt x="683419" y="976808"/>
                </a:cubicBezTo>
                <a:cubicBezTo>
                  <a:pt x="685800" y="978396"/>
                  <a:pt x="688273" y="979854"/>
                  <a:pt x="690563" y="981571"/>
                </a:cubicBezTo>
                <a:cubicBezTo>
                  <a:pt x="694629" y="984621"/>
                  <a:pt x="697923" y="988823"/>
                  <a:pt x="702469" y="991096"/>
                </a:cubicBezTo>
                <a:cubicBezTo>
                  <a:pt x="706089" y="992906"/>
                  <a:pt x="710406" y="992683"/>
                  <a:pt x="714375" y="993477"/>
                </a:cubicBezTo>
                <a:cubicBezTo>
                  <a:pt x="716756" y="995064"/>
                  <a:pt x="719320" y="996407"/>
                  <a:pt x="721519" y="998239"/>
                </a:cubicBezTo>
                <a:cubicBezTo>
                  <a:pt x="739862" y="1013524"/>
                  <a:pt x="718063" y="998316"/>
                  <a:pt x="735807" y="1010146"/>
                </a:cubicBezTo>
                <a:cubicBezTo>
                  <a:pt x="737375" y="1014851"/>
                  <a:pt x="738755" y="1021077"/>
                  <a:pt x="742950" y="1024433"/>
                </a:cubicBezTo>
                <a:cubicBezTo>
                  <a:pt x="744910" y="1026001"/>
                  <a:pt x="747713" y="1026020"/>
                  <a:pt x="750094" y="1026814"/>
                </a:cubicBezTo>
                <a:cubicBezTo>
                  <a:pt x="752475" y="1028402"/>
                  <a:pt x="754678" y="1030297"/>
                  <a:pt x="757238" y="1031577"/>
                </a:cubicBezTo>
                <a:cubicBezTo>
                  <a:pt x="760653" y="1033285"/>
                  <a:pt x="770857" y="1035576"/>
                  <a:pt x="773907" y="1036339"/>
                </a:cubicBezTo>
                <a:cubicBezTo>
                  <a:pt x="786481" y="1048915"/>
                  <a:pt x="775986" y="1041342"/>
                  <a:pt x="800100" y="1045864"/>
                </a:cubicBezTo>
                <a:cubicBezTo>
                  <a:pt x="806533" y="1047070"/>
                  <a:pt x="819150" y="1050627"/>
                  <a:pt x="819150" y="1050627"/>
                </a:cubicBezTo>
                <a:cubicBezTo>
                  <a:pt x="821531" y="1052214"/>
                  <a:pt x="823734" y="1054109"/>
                  <a:pt x="826294" y="1055389"/>
                </a:cubicBezTo>
                <a:cubicBezTo>
                  <a:pt x="828539" y="1056512"/>
                  <a:pt x="831349" y="1056379"/>
                  <a:pt x="833438" y="1057771"/>
                </a:cubicBezTo>
                <a:cubicBezTo>
                  <a:pt x="836240" y="1059639"/>
                  <a:pt x="837511" y="1063532"/>
                  <a:pt x="840582" y="1064914"/>
                </a:cubicBezTo>
                <a:cubicBezTo>
                  <a:pt x="903109" y="1093051"/>
                  <a:pt x="865287" y="1068686"/>
                  <a:pt x="888207" y="1083964"/>
                </a:cubicBezTo>
                <a:cubicBezTo>
                  <a:pt x="889001" y="1087139"/>
                  <a:pt x="887453" y="1092549"/>
                  <a:pt x="890588" y="1093489"/>
                </a:cubicBezTo>
                <a:cubicBezTo>
                  <a:pt x="902720" y="1097129"/>
                  <a:pt x="911925" y="1091155"/>
                  <a:pt x="921544" y="1086346"/>
                </a:cubicBezTo>
                <a:cubicBezTo>
                  <a:pt x="934244" y="1087140"/>
                  <a:pt x="947075" y="1086743"/>
                  <a:pt x="959644" y="1088727"/>
                </a:cubicBezTo>
                <a:cubicBezTo>
                  <a:pt x="962471" y="1089173"/>
                  <a:pt x="963935" y="1093270"/>
                  <a:pt x="966788" y="1093489"/>
                </a:cubicBezTo>
                <a:cubicBezTo>
                  <a:pt x="974741" y="1094101"/>
                  <a:pt x="982663" y="1091902"/>
                  <a:pt x="990600" y="1091108"/>
                </a:cubicBezTo>
                <a:cubicBezTo>
                  <a:pt x="993775" y="1089521"/>
                  <a:pt x="996801" y="1087592"/>
                  <a:pt x="1000125" y="1086346"/>
                </a:cubicBezTo>
                <a:cubicBezTo>
                  <a:pt x="1003189" y="1085197"/>
                  <a:pt x="1006503" y="1084863"/>
                  <a:pt x="1009650" y="1083964"/>
                </a:cubicBezTo>
                <a:cubicBezTo>
                  <a:pt x="1012064" y="1083274"/>
                  <a:pt x="1014413" y="1082377"/>
                  <a:pt x="1016794" y="1081583"/>
                </a:cubicBezTo>
                <a:cubicBezTo>
                  <a:pt x="1019175" y="1079202"/>
                  <a:pt x="1021136" y="1076307"/>
                  <a:pt x="1023938" y="1074439"/>
                </a:cubicBezTo>
                <a:cubicBezTo>
                  <a:pt x="1026027" y="1073047"/>
                  <a:pt x="1028660" y="1072718"/>
                  <a:pt x="1031082" y="1072058"/>
                </a:cubicBezTo>
                <a:cubicBezTo>
                  <a:pt x="1037397" y="1070336"/>
                  <a:pt x="1043782" y="1068883"/>
                  <a:pt x="1050132" y="1067296"/>
                </a:cubicBezTo>
                <a:cubicBezTo>
                  <a:pt x="1066508" y="1056379"/>
                  <a:pt x="1058989" y="1059581"/>
                  <a:pt x="1071563" y="1055389"/>
                </a:cubicBezTo>
                <a:cubicBezTo>
                  <a:pt x="1088044" y="1043030"/>
                  <a:pt x="1073673" y="1051422"/>
                  <a:pt x="1097757" y="1045864"/>
                </a:cubicBezTo>
                <a:cubicBezTo>
                  <a:pt x="1113422" y="1042249"/>
                  <a:pt x="1108962" y="1041742"/>
                  <a:pt x="1121569" y="1036339"/>
                </a:cubicBezTo>
                <a:cubicBezTo>
                  <a:pt x="1123876" y="1035350"/>
                  <a:pt x="1126332" y="1034752"/>
                  <a:pt x="1128713" y="1033958"/>
                </a:cubicBezTo>
                <a:cubicBezTo>
                  <a:pt x="1124131" y="1020209"/>
                  <a:pt x="1124802" y="1030033"/>
                  <a:pt x="1143000" y="1024433"/>
                </a:cubicBezTo>
                <a:cubicBezTo>
                  <a:pt x="1148089" y="1022867"/>
                  <a:pt x="1152525" y="1019670"/>
                  <a:pt x="1157288" y="1017289"/>
                </a:cubicBezTo>
                <a:cubicBezTo>
                  <a:pt x="1162769" y="1000847"/>
                  <a:pt x="1154548" y="1018812"/>
                  <a:pt x="1178719" y="1005383"/>
                </a:cubicBezTo>
                <a:cubicBezTo>
                  <a:pt x="1180913" y="1004164"/>
                  <a:pt x="1180306" y="1000620"/>
                  <a:pt x="1181100" y="998239"/>
                </a:cubicBezTo>
                <a:cubicBezTo>
                  <a:pt x="1181894" y="991095"/>
                  <a:pt x="1182300" y="983898"/>
                  <a:pt x="1183482" y="976808"/>
                </a:cubicBezTo>
                <a:cubicBezTo>
                  <a:pt x="1183895" y="974332"/>
                  <a:pt x="1184295" y="971624"/>
                  <a:pt x="1185863" y="969664"/>
                </a:cubicBezTo>
                <a:cubicBezTo>
                  <a:pt x="1187651" y="967429"/>
                  <a:pt x="1190447" y="966182"/>
                  <a:pt x="1193007" y="964902"/>
                </a:cubicBezTo>
                <a:cubicBezTo>
                  <a:pt x="1195252" y="963780"/>
                  <a:pt x="1197769" y="963315"/>
                  <a:pt x="1200150" y="962521"/>
                </a:cubicBezTo>
                <a:cubicBezTo>
                  <a:pt x="1201738" y="960140"/>
                  <a:pt x="1203935" y="958067"/>
                  <a:pt x="1204913" y="955377"/>
                </a:cubicBezTo>
                <a:cubicBezTo>
                  <a:pt x="1207150" y="949226"/>
                  <a:pt x="1204439" y="940254"/>
                  <a:pt x="1209675" y="936327"/>
                </a:cubicBezTo>
                <a:cubicBezTo>
                  <a:pt x="1215640" y="931853"/>
                  <a:pt x="1221700" y="928009"/>
                  <a:pt x="1226344" y="922039"/>
                </a:cubicBezTo>
                <a:cubicBezTo>
                  <a:pt x="1229858" y="917521"/>
                  <a:pt x="1230750" y="910312"/>
                  <a:pt x="1235869" y="907752"/>
                </a:cubicBezTo>
                <a:cubicBezTo>
                  <a:pt x="1239044" y="906164"/>
                  <a:pt x="1242150" y="904431"/>
                  <a:pt x="1245394" y="902989"/>
                </a:cubicBezTo>
                <a:cubicBezTo>
                  <a:pt x="1249300" y="901253"/>
                  <a:pt x="1253477" y="900138"/>
                  <a:pt x="1257300" y="898227"/>
                </a:cubicBezTo>
                <a:cubicBezTo>
                  <a:pt x="1277899" y="887928"/>
                  <a:pt x="1260555" y="893246"/>
                  <a:pt x="1278732" y="888702"/>
                </a:cubicBezTo>
                <a:cubicBezTo>
                  <a:pt x="1291431" y="869651"/>
                  <a:pt x="1274763" y="892671"/>
                  <a:pt x="1290638" y="876796"/>
                </a:cubicBezTo>
                <a:cubicBezTo>
                  <a:pt x="1300018" y="867416"/>
                  <a:pt x="1290834" y="871322"/>
                  <a:pt x="1300163" y="860127"/>
                </a:cubicBezTo>
                <a:cubicBezTo>
                  <a:pt x="1301995" y="857928"/>
                  <a:pt x="1304926" y="856952"/>
                  <a:pt x="1307307" y="855364"/>
                </a:cubicBezTo>
                <a:cubicBezTo>
                  <a:pt x="1308894" y="852983"/>
                  <a:pt x="1310046" y="850244"/>
                  <a:pt x="1312069" y="848221"/>
                </a:cubicBezTo>
                <a:cubicBezTo>
                  <a:pt x="1314093" y="846197"/>
                  <a:pt x="1317381" y="845657"/>
                  <a:pt x="1319213" y="843458"/>
                </a:cubicBezTo>
                <a:cubicBezTo>
                  <a:pt x="1324704" y="836868"/>
                  <a:pt x="1327166" y="821169"/>
                  <a:pt x="1328738" y="814883"/>
                </a:cubicBezTo>
                <a:lnTo>
                  <a:pt x="1328738" y="814883"/>
                </a:lnTo>
                <a:cubicBezTo>
                  <a:pt x="1331119" y="811708"/>
                  <a:pt x="1333299" y="808371"/>
                  <a:pt x="1335882" y="805358"/>
                </a:cubicBezTo>
                <a:cubicBezTo>
                  <a:pt x="1349635" y="789313"/>
                  <a:pt x="1337259" y="806861"/>
                  <a:pt x="1347788" y="791071"/>
                </a:cubicBezTo>
                <a:cubicBezTo>
                  <a:pt x="1348582" y="788690"/>
                  <a:pt x="1349046" y="786172"/>
                  <a:pt x="1350169" y="783927"/>
                </a:cubicBezTo>
                <a:cubicBezTo>
                  <a:pt x="1353483" y="777298"/>
                  <a:pt x="1356811" y="774904"/>
                  <a:pt x="1362075" y="769639"/>
                </a:cubicBezTo>
                <a:cubicBezTo>
                  <a:pt x="1368584" y="750121"/>
                  <a:pt x="1357326" y="780333"/>
                  <a:pt x="1378744" y="748208"/>
                </a:cubicBezTo>
                <a:cubicBezTo>
                  <a:pt x="1385998" y="737328"/>
                  <a:pt x="1381483" y="743088"/>
                  <a:pt x="1393032" y="731539"/>
                </a:cubicBezTo>
                <a:cubicBezTo>
                  <a:pt x="1394619" y="727570"/>
                  <a:pt x="1395529" y="723258"/>
                  <a:pt x="1397794" y="719633"/>
                </a:cubicBezTo>
                <a:cubicBezTo>
                  <a:pt x="1399579" y="716777"/>
                  <a:pt x="1403303" y="715433"/>
                  <a:pt x="1404938" y="712489"/>
                </a:cubicBezTo>
                <a:cubicBezTo>
                  <a:pt x="1407376" y="708101"/>
                  <a:pt x="1406688" y="702218"/>
                  <a:pt x="1409700" y="698202"/>
                </a:cubicBezTo>
                <a:cubicBezTo>
                  <a:pt x="1412081" y="695027"/>
                  <a:pt x="1414740" y="692042"/>
                  <a:pt x="1416844" y="688677"/>
                </a:cubicBezTo>
                <a:cubicBezTo>
                  <a:pt x="1433195" y="662517"/>
                  <a:pt x="1408506" y="696621"/>
                  <a:pt x="1428750" y="669627"/>
                </a:cubicBezTo>
                <a:cubicBezTo>
                  <a:pt x="1429544" y="667246"/>
                  <a:pt x="1429673" y="664526"/>
                  <a:pt x="1431132" y="662483"/>
                </a:cubicBezTo>
                <a:cubicBezTo>
                  <a:pt x="1439865" y="650258"/>
                  <a:pt x="1444893" y="651370"/>
                  <a:pt x="1459707" y="645814"/>
                </a:cubicBezTo>
                <a:cubicBezTo>
                  <a:pt x="1465286" y="623497"/>
                  <a:pt x="1459840" y="631392"/>
                  <a:pt x="1471613" y="619621"/>
                </a:cubicBezTo>
                <a:cubicBezTo>
                  <a:pt x="1473200" y="616446"/>
                  <a:pt x="1475129" y="613420"/>
                  <a:pt x="1476375" y="610096"/>
                </a:cubicBezTo>
                <a:cubicBezTo>
                  <a:pt x="1477524" y="607032"/>
                  <a:pt x="1477133" y="603413"/>
                  <a:pt x="1478757" y="600571"/>
                </a:cubicBezTo>
                <a:cubicBezTo>
                  <a:pt x="1480428" y="597647"/>
                  <a:pt x="1483519" y="595808"/>
                  <a:pt x="1485900" y="593427"/>
                </a:cubicBezTo>
                <a:cubicBezTo>
                  <a:pt x="1489159" y="580390"/>
                  <a:pt x="1489018" y="575103"/>
                  <a:pt x="1495425" y="564852"/>
                </a:cubicBezTo>
                <a:cubicBezTo>
                  <a:pt x="1497528" y="561486"/>
                  <a:pt x="1500262" y="558556"/>
                  <a:pt x="1502569" y="555327"/>
                </a:cubicBezTo>
                <a:cubicBezTo>
                  <a:pt x="1504233" y="552998"/>
                  <a:pt x="1505178" y="550068"/>
                  <a:pt x="1507332" y="548183"/>
                </a:cubicBezTo>
                <a:cubicBezTo>
                  <a:pt x="1511639" y="544414"/>
                  <a:pt x="1516744" y="541658"/>
                  <a:pt x="1521619" y="538658"/>
                </a:cubicBezTo>
                <a:cubicBezTo>
                  <a:pt x="1531129" y="532806"/>
                  <a:pt x="1553176" y="520797"/>
                  <a:pt x="1562100" y="517227"/>
                </a:cubicBezTo>
                <a:lnTo>
                  <a:pt x="1574007" y="512464"/>
                </a:lnTo>
                <a:cubicBezTo>
                  <a:pt x="1576388" y="509289"/>
                  <a:pt x="1579181" y="506385"/>
                  <a:pt x="1581150" y="502939"/>
                </a:cubicBezTo>
                <a:cubicBezTo>
                  <a:pt x="1584359" y="497323"/>
                  <a:pt x="1583771" y="489603"/>
                  <a:pt x="1585913" y="483889"/>
                </a:cubicBezTo>
                <a:cubicBezTo>
                  <a:pt x="1586918" y="481210"/>
                  <a:pt x="1589255" y="479231"/>
                  <a:pt x="1590675" y="476746"/>
                </a:cubicBezTo>
                <a:cubicBezTo>
                  <a:pt x="1592436" y="473664"/>
                  <a:pt x="1594040" y="470484"/>
                  <a:pt x="1595438" y="467221"/>
                </a:cubicBezTo>
                <a:cubicBezTo>
                  <a:pt x="1596427" y="464914"/>
                  <a:pt x="1596780" y="462362"/>
                  <a:pt x="1597819" y="460077"/>
                </a:cubicBezTo>
                <a:cubicBezTo>
                  <a:pt x="1600757" y="453614"/>
                  <a:pt x="1604169" y="447377"/>
                  <a:pt x="1607344" y="441027"/>
                </a:cubicBezTo>
                <a:cubicBezTo>
                  <a:pt x="1614168" y="406903"/>
                  <a:pt x="1604628" y="449175"/>
                  <a:pt x="1614488" y="419596"/>
                </a:cubicBezTo>
                <a:cubicBezTo>
                  <a:pt x="1616558" y="413386"/>
                  <a:pt x="1617879" y="406946"/>
                  <a:pt x="1619250" y="400546"/>
                </a:cubicBezTo>
                <a:cubicBezTo>
                  <a:pt x="1620262" y="395825"/>
                  <a:pt x="1620388" y="390923"/>
                  <a:pt x="1621632" y="386258"/>
                </a:cubicBezTo>
                <a:cubicBezTo>
                  <a:pt x="1626998" y="366134"/>
                  <a:pt x="1625617" y="369563"/>
                  <a:pt x="1633538" y="357683"/>
                </a:cubicBezTo>
                <a:cubicBezTo>
                  <a:pt x="1635125" y="351333"/>
                  <a:pt x="1636502" y="344927"/>
                  <a:pt x="1638300" y="338633"/>
                </a:cubicBezTo>
                <a:cubicBezTo>
                  <a:pt x="1639888" y="333077"/>
                  <a:pt x="1641661" y="327570"/>
                  <a:pt x="1643063" y="321964"/>
                </a:cubicBezTo>
                <a:cubicBezTo>
                  <a:pt x="1647183" y="305485"/>
                  <a:pt x="1642366" y="314674"/>
                  <a:pt x="1650207" y="302914"/>
                </a:cubicBezTo>
                <a:cubicBezTo>
                  <a:pt x="1651001" y="300533"/>
                  <a:pt x="1651899" y="298184"/>
                  <a:pt x="1652588" y="295771"/>
                </a:cubicBezTo>
                <a:cubicBezTo>
                  <a:pt x="1653605" y="292212"/>
                  <a:pt x="1655447" y="282907"/>
                  <a:pt x="1657350" y="279102"/>
                </a:cubicBezTo>
                <a:cubicBezTo>
                  <a:pt x="1669315" y="255171"/>
                  <a:pt x="1654343" y="291675"/>
                  <a:pt x="1666875" y="262433"/>
                </a:cubicBezTo>
                <a:cubicBezTo>
                  <a:pt x="1667864" y="260126"/>
                  <a:pt x="1668134" y="257534"/>
                  <a:pt x="1669257" y="255289"/>
                </a:cubicBezTo>
                <a:cubicBezTo>
                  <a:pt x="1675175" y="243452"/>
                  <a:pt x="1675279" y="244504"/>
                  <a:pt x="1683544" y="236239"/>
                </a:cubicBezTo>
                <a:cubicBezTo>
                  <a:pt x="1685132" y="232270"/>
                  <a:pt x="1687206" y="228463"/>
                  <a:pt x="1688307" y="224333"/>
                </a:cubicBezTo>
                <a:cubicBezTo>
                  <a:pt x="1690393" y="216512"/>
                  <a:pt x="1688212" y="206997"/>
                  <a:pt x="1693069" y="200521"/>
                </a:cubicBezTo>
                <a:lnTo>
                  <a:pt x="1700213" y="190996"/>
                </a:lnTo>
                <a:cubicBezTo>
                  <a:pt x="1706438" y="172317"/>
                  <a:pt x="1702392" y="181013"/>
                  <a:pt x="1712119" y="164802"/>
                </a:cubicBezTo>
                <a:cubicBezTo>
                  <a:pt x="1712913" y="161627"/>
                  <a:pt x="1713351" y="158341"/>
                  <a:pt x="1714500" y="155277"/>
                </a:cubicBezTo>
                <a:cubicBezTo>
                  <a:pt x="1719110" y="142984"/>
                  <a:pt x="1725413" y="138908"/>
                  <a:pt x="1733550" y="126702"/>
                </a:cubicBezTo>
                <a:cubicBezTo>
                  <a:pt x="1735519" y="123748"/>
                  <a:pt x="1736344" y="120131"/>
                  <a:pt x="1738313" y="117177"/>
                </a:cubicBezTo>
                <a:cubicBezTo>
                  <a:pt x="1741132" y="112948"/>
                  <a:pt x="1745019" y="109500"/>
                  <a:pt x="1747838" y="105271"/>
                </a:cubicBezTo>
                <a:cubicBezTo>
                  <a:pt x="1749807" y="102317"/>
                  <a:pt x="1750839" y="98828"/>
                  <a:pt x="1752600" y="95746"/>
                </a:cubicBezTo>
                <a:cubicBezTo>
                  <a:pt x="1754020" y="93261"/>
                  <a:pt x="1755775" y="90983"/>
                  <a:pt x="1757363" y="88602"/>
                </a:cubicBezTo>
                <a:cubicBezTo>
                  <a:pt x="1758157" y="86221"/>
                  <a:pt x="1758525" y="83652"/>
                  <a:pt x="1759744" y="81458"/>
                </a:cubicBezTo>
                <a:cubicBezTo>
                  <a:pt x="1762524" y="76455"/>
                  <a:pt x="1769269" y="67171"/>
                  <a:pt x="1769269" y="67171"/>
                </a:cubicBezTo>
                <a:cubicBezTo>
                  <a:pt x="1770857" y="60821"/>
                  <a:pt x="1770401" y="53567"/>
                  <a:pt x="1774032" y="48121"/>
                </a:cubicBezTo>
                <a:lnTo>
                  <a:pt x="1783557" y="33833"/>
                </a:lnTo>
                <a:cubicBezTo>
                  <a:pt x="1782763" y="28277"/>
                  <a:pt x="1784768" y="21476"/>
                  <a:pt x="1781175" y="17164"/>
                </a:cubicBezTo>
                <a:cubicBezTo>
                  <a:pt x="1779080" y="14650"/>
                  <a:pt x="1774923" y="19546"/>
                  <a:pt x="1771650" y="19546"/>
                </a:cubicBezTo>
                <a:cubicBezTo>
                  <a:pt x="1736716" y="19546"/>
                  <a:pt x="1701800" y="17958"/>
                  <a:pt x="1666875" y="17164"/>
                </a:cubicBezTo>
                <a:lnTo>
                  <a:pt x="1490663" y="21927"/>
                </a:lnTo>
                <a:cubicBezTo>
                  <a:pt x="1478743" y="22469"/>
                  <a:pt x="1466850" y="23514"/>
                  <a:pt x="1454944" y="24308"/>
                </a:cubicBezTo>
                <a:lnTo>
                  <a:pt x="1300163" y="21927"/>
                </a:lnTo>
                <a:cubicBezTo>
                  <a:pt x="1296892" y="21832"/>
                  <a:pt x="1293911" y="19546"/>
                  <a:pt x="1290638" y="19546"/>
                </a:cubicBezTo>
                <a:cubicBezTo>
                  <a:pt x="1244069" y="19546"/>
                  <a:pt x="1152319" y="22678"/>
                  <a:pt x="1100138" y="24308"/>
                </a:cubicBezTo>
                <a:cubicBezTo>
                  <a:pt x="1096169" y="25896"/>
                  <a:pt x="1092379" y="28034"/>
                  <a:pt x="1088232" y="29071"/>
                </a:cubicBezTo>
                <a:cubicBezTo>
                  <a:pt x="1082787" y="30432"/>
                  <a:pt x="1077153" y="30944"/>
                  <a:pt x="1071563" y="31452"/>
                </a:cubicBezTo>
                <a:cubicBezTo>
                  <a:pt x="1050949" y="33326"/>
                  <a:pt x="1030251" y="34204"/>
                  <a:pt x="1009650" y="36214"/>
                </a:cubicBezTo>
                <a:cubicBezTo>
                  <a:pt x="998051" y="37346"/>
                  <a:pt x="974161" y="40719"/>
                  <a:pt x="959644" y="43358"/>
                </a:cubicBezTo>
                <a:cubicBezTo>
                  <a:pt x="955662" y="44082"/>
                  <a:pt x="951734" y="45100"/>
                  <a:pt x="947738" y="45739"/>
                </a:cubicBezTo>
                <a:lnTo>
                  <a:pt x="900113" y="52883"/>
                </a:lnTo>
                <a:cubicBezTo>
                  <a:pt x="865648" y="58397"/>
                  <a:pt x="919777" y="51755"/>
                  <a:pt x="866775" y="57646"/>
                </a:cubicBezTo>
                <a:cubicBezTo>
                  <a:pt x="865188" y="55265"/>
                  <a:pt x="864211" y="52334"/>
                  <a:pt x="862013" y="50502"/>
                </a:cubicBezTo>
                <a:cubicBezTo>
                  <a:pt x="853497" y="43405"/>
                  <a:pt x="840956" y="44348"/>
                  <a:pt x="831057" y="43358"/>
                </a:cubicBezTo>
                <a:lnTo>
                  <a:pt x="781050" y="38596"/>
                </a:lnTo>
                <a:cubicBezTo>
                  <a:pt x="777875" y="37802"/>
                  <a:pt x="774745" y="36800"/>
                  <a:pt x="771525" y="36214"/>
                </a:cubicBezTo>
                <a:cubicBezTo>
                  <a:pt x="755737" y="33343"/>
                  <a:pt x="742837" y="32831"/>
                  <a:pt x="726282" y="31452"/>
                </a:cubicBezTo>
                <a:cubicBezTo>
                  <a:pt x="552142" y="-33853"/>
                  <a:pt x="708082" y="22051"/>
                  <a:pt x="209550" y="26689"/>
                </a:cubicBezTo>
                <a:cubicBezTo>
                  <a:pt x="204722" y="26734"/>
                  <a:pt x="200049" y="28433"/>
                  <a:pt x="195263" y="29071"/>
                </a:cubicBezTo>
                <a:cubicBezTo>
                  <a:pt x="188138" y="30021"/>
                  <a:pt x="180932" y="30331"/>
                  <a:pt x="173832" y="31452"/>
                </a:cubicBezTo>
                <a:cubicBezTo>
                  <a:pt x="165836" y="32714"/>
                  <a:pt x="157934" y="34518"/>
                  <a:pt x="150019" y="36214"/>
                </a:cubicBezTo>
                <a:cubicBezTo>
                  <a:pt x="146819" y="36900"/>
                  <a:pt x="143722" y="38058"/>
                  <a:pt x="140494" y="38596"/>
                </a:cubicBezTo>
                <a:cubicBezTo>
                  <a:pt x="134182" y="39648"/>
                  <a:pt x="127794" y="40183"/>
                  <a:pt x="121444" y="40977"/>
                </a:cubicBezTo>
                <a:lnTo>
                  <a:pt x="57150" y="36214"/>
                </a:lnTo>
                <a:cubicBezTo>
                  <a:pt x="25341" y="33767"/>
                  <a:pt x="9525" y="26292"/>
                  <a:pt x="0" y="243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자유형 41"/>
          <p:cNvSpPr/>
          <p:nvPr/>
        </p:nvSpPr>
        <p:spPr>
          <a:xfrm>
            <a:off x="4829175" y="4317206"/>
            <a:ext cx="466747" cy="164307"/>
          </a:xfrm>
          <a:custGeom>
            <a:avLst/>
            <a:gdLst>
              <a:gd name="connsiteX0" fmla="*/ 0 w 466747"/>
              <a:gd name="connsiteY0" fmla="*/ 0 h 164307"/>
              <a:gd name="connsiteX1" fmla="*/ 0 w 466747"/>
              <a:gd name="connsiteY1" fmla="*/ 0 h 164307"/>
              <a:gd name="connsiteX2" fmla="*/ 178594 w 466747"/>
              <a:gd name="connsiteY2" fmla="*/ 2382 h 164307"/>
              <a:gd name="connsiteX3" fmla="*/ 188119 w 466747"/>
              <a:gd name="connsiteY3" fmla="*/ 7144 h 164307"/>
              <a:gd name="connsiteX4" fmla="*/ 195263 w 466747"/>
              <a:gd name="connsiteY4" fmla="*/ 9525 h 164307"/>
              <a:gd name="connsiteX5" fmla="*/ 316706 w 466747"/>
              <a:gd name="connsiteY5" fmla="*/ 7144 h 164307"/>
              <a:gd name="connsiteX6" fmla="*/ 354806 w 466747"/>
              <a:gd name="connsiteY6" fmla="*/ 11907 h 164307"/>
              <a:gd name="connsiteX7" fmla="*/ 381000 w 466747"/>
              <a:gd name="connsiteY7" fmla="*/ 7144 h 164307"/>
              <a:gd name="connsiteX8" fmla="*/ 431006 w 466747"/>
              <a:gd name="connsiteY8" fmla="*/ 2382 h 164307"/>
              <a:gd name="connsiteX9" fmla="*/ 454819 w 466747"/>
              <a:gd name="connsiteY9" fmla="*/ 100013 h 164307"/>
              <a:gd name="connsiteX10" fmla="*/ 440531 w 466747"/>
              <a:gd name="connsiteY10" fmla="*/ 126207 h 164307"/>
              <a:gd name="connsiteX11" fmla="*/ 433388 w 466747"/>
              <a:gd name="connsiteY11" fmla="*/ 140494 h 164307"/>
              <a:gd name="connsiteX12" fmla="*/ 426244 w 466747"/>
              <a:gd name="connsiteY12" fmla="*/ 145257 h 164307"/>
              <a:gd name="connsiteX13" fmla="*/ 416719 w 466747"/>
              <a:gd name="connsiteY13" fmla="*/ 154782 h 164307"/>
              <a:gd name="connsiteX14" fmla="*/ 407194 w 466747"/>
              <a:gd name="connsiteY14" fmla="*/ 157163 h 164307"/>
              <a:gd name="connsiteX15" fmla="*/ 383381 w 466747"/>
              <a:gd name="connsiteY15" fmla="*/ 164307 h 164307"/>
              <a:gd name="connsiteX16" fmla="*/ 238125 w 466747"/>
              <a:gd name="connsiteY16" fmla="*/ 159544 h 164307"/>
              <a:gd name="connsiteX17" fmla="*/ 202406 w 466747"/>
              <a:gd name="connsiteY17" fmla="*/ 145257 h 164307"/>
              <a:gd name="connsiteX18" fmla="*/ 185738 w 466747"/>
              <a:gd name="connsiteY18" fmla="*/ 140494 h 164307"/>
              <a:gd name="connsiteX19" fmla="*/ 164306 w 466747"/>
              <a:gd name="connsiteY19" fmla="*/ 130969 h 164307"/>
              <a:gd name="connsiteX20" fmla="*/ 152400 w 466747"/>
              <a:gd name="connsiteY20" fmla="*/ 123825 h 164307"/>
              <a:gd name="connsiteX21" fmla="*/ 145256 w 466747"/>
              <a:gd name="connsiteY21" fmla="*/ 121444 h 164307"/>
              <a:gd name="connsiteX22" fmla="*/ 126206 w 466747"/>
              <a:gd name="connsiteY22" fmla="*/ 111919 h 164307"/>
              <a:gd name="connsiteX23" fmla="*/ 116681 w 466747"/>
              <a:gd name="connsiteY23" fmla="*/ 109538 h 164307"/>
              <a:gd name="connsiteX24" fmla="*/ 100013 w 466747"/>
              <a:gd name="connsiteY24" fmla="*/ 104775 h 164307"/>
              <a:gd name="connsiteX25" fmla="*/ 83344 w 466747"/>
              <a:gd name="connsiteY25" fmla="*/ 88107 h 164307"/>
              <a:gd name="connsiteX26" fmla="*/ 76200 w 466747"/>
              <a:gd name="connsiteY26" fmla="*/ 80963 h 164307"/>
              <a:gd name="connsiteX27" fmla="*/ 69056 w 466747"/>
              <a:gd name="connsiteY27" fmla="*/ 76200 h 164307"/>
              <a:gd name="connsiteX28" fmla="*/ 54769 w 466747"/>
              <a:gd name="connsiteY28" fmla="*/ 66675 h 164307"/>
              <a:gd name="connsiteX29" fmla="*/ 50006 w 466747"/>
              <a:gd name="connsiteY29" fmla="*/ 59532 h 164307"/>
              <a:gd name="connsiteX30" fmla="*/ 42863 w 466747"/>
              <a:gd name="connsiteY30" fmla="*/ 50007 h 164307"/>
              <a:gd name="connsiteX31" fmla="*/ 38100 w 466747"/>
              <a:gd name="connsiteY31" fmla="*/ 35719 h 164307"/>
              <a:gd name="connsiteX32" fmla="*/ 35719 w 466747"/>
              <a:gd name="connsiteY32" fmla="*/ 28575 h 164307"/>
              <a:gd name="connsiteX33" fmla="*/ 30956 w 466747"/>
              <a:gd name="connsiteY33" fmla="*/ 21432 h 164307"/>
              <a:gd name="connsiteX34" fmla="*/ 28575 w 466747"/>
              <a:gd name="connsiteY34" fmla="*/ 14288 h 164307"/>
              <a:gd name="connsiteX35" fmla="*/ 0 w 466747"/>
              <a:gd name="connsiteY35" fmla="*/ 0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66747" h="164307">
                <a:moveTo>
                  <a:pt x="0" y="0"/>
                </a:moveTo>
                <a:lnTo>
                  <a:pt x="0" y="0"/>
                </a:lnTo>
                <a:cubicBezTo>
                  <a:pt x="59531" y="794"/>
                  <a:pt x="119100" y="123"/>
                  <a:pt x="178594" y="2382"/>
                </a:cubicBezTo>
                <a:cubicBezTo>
                  <a:pt x="182141" y="2517"/>
                  <a:pt x="184856" y="5746"/>
                  <a:pt x="188119" y="7144"/>
                </a:cubicBezTo>
                <a:cubicBezTo>
                  <a:pt x="190426" y="8133"/>
                  <a:pt x="192882" y="8731"/>
                  <a:pt x="195263" y="9525"/>
                </a:cubicBezTo>
                <a:lnTo>
                  <a:pt x="316706" y="7144"/>
                </a:lnTo>
                <a:cubicBezTo>
                  <a:pt x="322719" y="7144"/>
                  <a:pt x="347417" y="10851"/>
                  <a:pt x="354806" y="11907"/>
                </a:cubicBezTo>
                <a:cubicBezTo>
                  <a:pt x="363537" y="10319"/>
                  <a:pt x="372173" y="8057"/>
                  <a:pt x="381000" y="7144"/>
                </a:cubicBezTo>
                <a:lnTo>
                  <a:pt x="431006" y="2382"/>
                </a:lnTo>
                <a:cubicBezTo>
                  <a:pt x="487640" y="7530"/>
                  <a:pt x="461727" y="-3610"/>
                  <a:pt x="454819" y="100013"/>
                </a:cubicBezTo>
                <a:cubicBezTo>
                  <a:pt x="454213" y="109110"/>
                  <a:pt x="444014" y="119241"/>
                  <a:pt x="440531" y="126207"/>
                </a:cubicBezTo>
                <a:cubicBezTo>
                  <a:pt x="438150" y="130969"/>
                  <a:pt x="436583" y="136234"/>
                  <a:pt x="433388" y="140494"/>
                </a:cubicBezTo>
                <a:cubicBezTo>
                  <a:pt x="431671" y="142784"/>
                  <a:pt x="428417" y="143394"/>
                  <a:pt x="426244" y="145257"/>
                </a:cubicBezTo>
                <a:cubicBezTo>
                  <a:pt x="422835" y="148179"/>
                  <a:pt x="420527" y="152402"/>
                  <a:pt x="416719" y="154782"/>
                </a:cubicBezTo>
                <a:cubicBezTo>
                  <a:pt x="413944" y="156516"/>
                  <a:pt x="410299" y="156128"/>
                  <a:pt x="407194" y="157163"/>
                </a:cubicBezTo>
                <a:cubicBezTo>
                  <a:pt x="383693" y="164996"/>
                  <a:pt x="406900" y="159602"/>
                  <a:pt x="383381" y="164307"/>
                </a:cubicBezTo>
                <a:cubicBezTo>
                  <a:pt x="334962" y="162719"/>
                  <a:pt x="286488" y="162348"/>
                  <a:pt x="238125" y="159544"/>
                </a:cubicBezTo>
                <a:cubicBezTo>
                  <a:pt x="217142" y="158328"/>
                  <a:pt x="220578" y="153045"/>
                  <a:pt x="202406" y="145257"/>
                </a:cubicBezTo>
                <a:cubicBezTo>
                  <a:pt x="197095" y="142981"/>
                  <a:pt x="191294" y="142082"/>
                  <a:pt x="185738" y="140494"/>
                </a:cubicBezTo>
                <a:cubicBezTo>
                  <a:pt x="146240" y="116796"/>
                  <a:pt x="195846" y="144987"/>
                  <a:pt x="164306" y="130969"/>
                </a:cubicBezTo>
                <a:cubicBezTo>
                  <a:pt x="160077" y="129089"/>
                  <a:pt x="156540" y="125895"/>
                  <a:pt x="152400" y="123825"/>
                </a:cubicBezTo>
                <a:cubicBezTo>
                  <a:pt x="150155" y="122702"/>
                  <a:pt x="147541" y="122483"/>
                  <a:pt x="145256" y="121444"/>
                </a:cubicBezTo>
                <a:cubicBezTo>
                  <a:pt x="138793" y="118506"/>
                  <a:pt x="133094" y="113641"/>
                  <a:pt x="126206" y="111919"/>
                </a:cubicBezTo>
                <a:cubicBezTo>
                  <a:pt x="123031" y="111125"/>
                  <a:pt x="119828" y="110437"/>
                  <a:pt x="116681" y="109538"/>
                </a:cubicBezTo>
                <a:cubicBezTo>
                  <a:pt x="92728" y="102695"/>
                  <a:pt x="129845" y="112235"/>
                  <a:pt x="100013" y="104775"/>
                </a:cubicBezTo>
                <a:lnTo>
                  <a:pt x="83344" y="88107"/>
                </a:lnTo>
                <a:cubicBezTo>
                  <a:pt x="80963" y="85726"/>
                  <a:pt x="79002" y="82831"/>
                  <a:pt x="76200" y="80963"/>
                </a:cubicBezTo>
                <a:cubicBezTo>
                  <a:pt x="73819" y="79375"/>
                  <a:pt x="71255" y="78032"/>
                  <a:pt x="69056" y="76200"/>
                </a:cubicBezTo>
                <a:cubicBezTo>
                  <a:pt x="57165" y="66291"/>
                  <a:pt x="67324" y="70861"/>
                  <a:pt x="54769" y="66675"/>
                </a:cubicBezTo>
                <a:cubicBezTo>
                  <a:pt x="53181" y="64294"/>
                  <a:pt x="51669" y="61861"/>
                  <a:pt x="50006" y="59532"/>
                </a:cubicBezTo>
                <a:cubicBezTo>
                  <a:pt x="47699" y="56303"/>
                  <a:pt x="44638" y="53557"/>
                  <a:pt x="42863" y="50007"/>
                </a:cubicBezTo>
                <a:cubicBezTo>
                  <a:pt x="40618" y="45517"/>
                  <a:pt x="39688" y="40482"/>
                  <a:pt x="38100" y="35719"/>
                </a:cubicBezTo>
                <a:cubicBezTo>
                  <a:pt x="37306" y="33338"/>
                  <a:pt x="37112" y="30663"/>
                  <a:pt x="35719" y="28575"/>
                </a:cubicBezTo>
                <a:lnTo>
                  <a:pt x="30956" y="21432"/>
                </a:lnTo>
                <a:cubicBezTo>
                  <a:pt x="30162" y="19051"/>
                  <a:pt x="29119" y="16738"/>
                  <a:pt x="28575" y="14288"/>
                </a:cubicBezTo>
                <a:cubicBezTo>
                  <a:pt x="25933" y="2398"/>
                  <a:pt x="4762" y="2381"/>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자유형 42"/>
          <p:cNvSpPr/>
          <p:nvPr/>
        </p:nvSpPr>
        <p:spPr>
          <a:xfrm>
            <a:off x="5017294" y="5083717"/>
            <a:ext cx="466747" cy="164307"/>
          </a:xfrm>
          <a:custGeom>
            <a:avLst/>
            <a:gdLst>
              <a:gd name="connsiteX0" fmla="*/ 0 w 466747"/>
              <a:gd name="connsiteY0" fmla="*/ 0 h 164307"/>
              <a:gd name="connsiteX1" fmla="*/ 0 w 466747"/>
              <a:gd name="connsiteY1" fmla="*/ 0 h 164307"/>
              <a:gd name="connsiteX2" fmla="*/ 178594 w 466747"/>
              <a:gd name="connsiteY2" fmla="*/ 2382 h 164307"/>
              <a:gd name="connsiteX3" fmla="*/ 188119 w 466747"/>
              <a:gd name="connsiteY3" fmla="*/ 7144 h 164307"/>
              <a:gd name="connsiteX4" fmla="*/ 195263 w 466747"/>
              <a:gd name="connsiteY4" fmla="*/ 9525 h 164307"/>
              <a:gd name="connsiteX5" fmla="*/ 316706 w 466747"/>
              <a:gd name="connsiteY5" fmla="*/ 7144 h 164307"/>
              <a:gd name="connsiteX6" fmla="*/ 354806 w 466747"/>
              <a:gd name="connsiteY6" fmla="*/ 11907 h 164307"/>
              <a:gd name="connsiteX7" fmla="*/ 381000 w 466747"/>
              <a:gd name="connsiteY7" fmla="*/ 7144 h 164307"/>
              <a:gd name="connsiteX8" fmla="*/ 431006 w 466747"/>
              <a:gd name="connsiteY8" fmla="*/ 2382 h 164307"/>
              <a:gd name="connsiteX9" fmla="*/ 454819 w 466747"/>
              <a:gd name="connsiteY9" fmla="*/ 100013 h 164307"/>
              <a:gd name="connsiteX10" fmla="*/ 440531 w 466747"/>
              <a:gd name="connsiteY10" fmla="*/ 126207 h 164307"/>
              <a:gd name="connsiteX11" fmla="*/ 433388 w 466747"/>
              <a:gd name="connsiteY11" fmla="*/ 140494 h 164307"/>
              <a:gd name="connsiteX12" fmla="*/ 426244 w 466747"/>
              <a:gd name="connsiteY12" fmla="*/ 145257 h 164307"/>
              <a:gd name="connsiteX13" fmla="*/ 416719 w 466747"/>
              <a:gd name="connsiteY13" fmla="*/ 154782 h 164307"/>
              <a:gd name="connsiteX14" fmla="*/ 407194 w 466747"/>
              <a:gd name="connsiteY14" fmla="*/ 157163 h 164307"/>
              <a:gd name="connsiteX15" fmla="*/ 383381 w 466747"/>
              <a:gd name="connsiteY15" fmla="*/ 164307 h 164307"/>
              <a:gd name="connsiteX16" fmla="*/ 238125 w 466747"/>
              <a:gd name="connsiteY16" fmla="*/ 159544 h 164307"/>
              <a:gd name="connsiteX17" fmla="*/ 202406 w 466747"/>
              <a:gd name="connsiteY17" fmla="*/ 145257 h 164307"/>
              <a:gd name="connsiteX18" fmla="*/ 185738 w 466747"/>
              <a:gd name="connsiteY18" fmla="*/ 140494 h 164307"/>
              <a:gd name="connsiteX19" fmla="*/ 164306 w 466747"/>
              <a:gd name="connsiteY19" fmla="*/ 130969 h 164307"/>
              <a:gd name="connsiteX20" fmla="*/ 152400 w 466747"/>
              <a:gd name="connsiteY20" fmla="*/ 123825 h 164307"/>
              <a:gd name="connsiteX21" fmla="*/ 145256 w 466747"/>
              <a:gd name="connsiteY21" fmla="*/ 121444 h 164307"/>
              <a:gd name="connsiteX22" fmla="*/ 126206 w 466747"/>
              <a:gd name="connsiteY22" fmla="*/ 111919 h 164307"/>
              <a:gd name="connsiteX23" fmla="*/ 116681 w 466747"/>
              <a:gd name="connsiteY23" fmla="*/ 109538 h 164307"/>
              <a:gd name="connsiteX24" fmla="*/ 100013 w 466747"/>
              <a:gd name="connsiteY24" fmla="*/ 104775 h 164307"/>
              <a:gd name="connsiteX25" fmla="*/ 83344 w 466747"/>
              <a:gd name="connsiteY25" fmla="*/ 88107 h 164307"/>
              <a:gd name="connsiteX26" fmla="*/ 76200 w 466747"/>
              <a:gd name="connsiteY26" fmla="*/ 80963 h 164307"/>
              <a:gd name="connsiteX27" fmla="*/ 69056 w 466747"/>
              <a:gd name="connsiteY27" fmla="*/ 76200 h 164307"/>
              <a:gd name="connsiteX28" fmla="*/ 54769 w 466747"/>
              <a:gd name="connsiteY28" fmla="*/ 66675 h 164307"/>
              <a:gd name="connsiteX29" fmla="*/ 50006 w 466747"/>
              <a:gd name="connsiteY29" fmla="*/ 59532 h 164307"/>
              <a:gd name="connsiteX30" fmla="*/ 42863 w 466747"/>
              <a:gd name="connsiteY30" fmla="*/ 50007 h 164307"/>
              <a:gd name="connsiteX31" fmla="*/ 38100 w 466747"/>
              <a:gd name="connsiteY31" fmla="*/ 35719 h 164307"/>
              <a:gd name="connsiteX32" fmla="*/ 35719 w 466747"/>
              <a:gd name="connsiteY32" fmla="*/ 28575 h 164307"/>
              <a:gd name="connsiteX33" fmla="*/ 30956 w 466747"/>
              <a:gd name="connsiteY33" fmla="*/ 21432 h 164307"/>
              <a:gd name="connsiteX34" fmla="*/ 28575 w 466747"/>
              <a:gd name="connsiteY34" fmla="*/ 14288 h 164307"/>
              <a:gd name="connsiteX35" fmla="*/ 0 w 466747"/>
              <a:gd name="connsiteY35" fmla="*/ 0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66747" h="164307">
                <a:moveTo>
                  <a:pt x="0" y="0"/>
                </a:moveTo>
                <a:lnTo>
                  <a:pt x="0" y="0"/>
                </a:lnTo>
                <a:cubicBezTo>
                  <a:pt x="59531" y="794"/>
                  <a:pt x="119100" y="123"/>
                  <a:pt x="178594" y="2382"/>
                </a:cubicBezTo>
                <a:cubicBezTo>
                  <a:pt x="182141" y="2517"/>
                  <a:pt x="184856" y="5746"/>
                  <a:pt x="188119" y="7144"/>
                </a:cubicBezTo>
                <a:cubicBezTo>
                  <a:pt x="190426" y="8133"/>
                  <a:pt x="192882" y="8731"/>
                  <a:pt x="195263" y="9525"/>
                </a:cubicBezTo>
                <a:lnTo>
                  <a:pt x="316706" y="7144"/>
                </a:lnTo>
                <a:cubicBezTo>
                  <a:pt x="322719" y="7144"/>
                  <a:pt x="347417" y="10851"/>
                  <a:pt x="354806" y="11907"/>
                </a:cubicBezTo>
                <a:cubicBezTo>
                  <a:pt x="363537" y="10319"/>
                  <a:pt x="372173" y="8057"/>
                  <a:pt x="381000" y="7144"/>
                </a:cubicBezTo>
                <a:lnTo>
                  <a:pt x="431006" y="2382"/>
                </a:lnTo>
                <a:cubicBezTo>
                  <a:pt x="487640" y="7530"/>
                  <a:pt x="461727" y="-3610"/>
                  <a:pt x="454819" y="100013"/>
                </a:cubicBezTo>
                <a:cubicBezTo>
                  <a:pt x="454213" y="109110"/>
                  <a:pt x="444014" y="119241"/>
                  <a:pt x="440531" y="126207"/>
                </a:cubicBezTo>
                <a:cubicBezTo>
                  <a:pt x="438150" y="130969"/>
                  <a:pt x="436583" y="136234"/>
                  <a:pt x="433388" y="140494"/>
                </a:cubicBezTo>
                <a:cubicBezTo>
                  <a:pt x="431671" y="142784"/>
                  <a:pt x="428417" y="143394"/>
                  <a:pt x="426244" y="145257"/>
                </a:cubicBezTo>
                <a:cubicBezTo>
                  <a:pt x="422835" y="148179"/>
                  <a:pt x="420527" y="152402"/>
                  <a:pt x="416719" y="154782"/>
                </a:cubicBezTo>
                <a:cubicBezTo>
                  <a:pt x="413944" y="156516"/>
                  <a:pt x="410299" y="156128"/>
                  <a:pt x="407194" y="157163"/>
                </a:cubicBezTo>
                <a:cubicBezTo>
                  <a:pt x="383693" y="164996"/>
                  <a:pt x="406900" y="159602"/>
                  <a:pt x="383381" y="164307"/>
                </a:cubicBezTo>
                <a:cubicBezTo>
                  <a:pt x="334962" y="162719"/>
                  <a:pt x="286488" y="162348"/>
                  <a:pt x="238125" y="159544"/>
                </a:cubicBezTo>
                <a:cubicBezTo>
                  <a:pt x="217142" y="158328"/>
                  <a:pt x="220578" y="153045"/>
                  <a:pt x="202406" y="145257"/>
                </a:cubicBezTo>
                <a:cubicBezTo>
                  <a:pt x="197095" y="142981"/>
                  <a:pt x="191294" y="142082"/>
                  <a:pt x="185738" y="140494"/>
                </a:cubicBezTo>
                <a:cubicBezTo>
                  <a:pt x="146240" y="116796"/>
                  <a:pt x="195846" y="144987"/>
                  <a:pt x="164306" y="130969"/>
                </a:cubicBezTo>
                <a:cubicBezTo>
                  <a:pt x="160077" y="129089"/>
                  <a:pt x="156540" y="125895"/>
                  <a:pt x="152400" y="123825"/>
                </a:cubicBezTo>
                <a:cubicBezTo>
                  <a:pt x="150155" y="122702"/>
                  <a:pt x="147541" y="122483"/>
                  <a:pt x="145256" y="121444"/>
                </a:cubicBezTo>
                <a:cubicBezTo>
                  <a:pt x="138793" y="118506"/>
                  <a:pt x="133094" y="113641"/>
                  <a:pt x="126206" y="111919"/>
                </a:cubicBezTo>
                <a:cubicBezTo>
                  <a:pt x="123031" y="111125"/>
                  <a:pt x="119828" y="110437"/>
                  <a:pt x="116681" y="109538"/>
                </a:cubicBezTo>
                <a:cubicBezTo>
                  <a:pt x="92728" y="102695"/>
                  <a:pt x="129845" y="112235"/>
                  <a:pt x="100013" y="104775"/>
                </a:cubicBezTo>
                <a:lnTo>
                  <a:pt x="83344" y="88107"/>
                </a:lnTo>
                <a:cubicBezTo>
                  <a:pt x="80963" y="85726"/>
                  <a:pt x="79002" y="82831"/>
                  <a:pt x="76200" y="80963"/>
                </a:cubicBezTo>
                <a:cubicBezTo>
                  <a:pt x="73819" y="79375"/>
                  <a:pt x="71255" y="78032"/>
                  <a:pt x="69056" y="76200"/>
                </a:cubicBezTo>
                <a:cubicBezTo>
                  <a:pt x="57165" y="66291"/>
                  <a:pt x="67324" y="70861"/>
                  <a:pt x="54769" y="66675"/>
                </a:cubicBezTo>
                <a:cubicBezTo>
                  <a:pt x="53181" y="64294"/>
                  <a:pt x="51669" y="61861"/>
                  <a:pt x="50006" y="59532"/>
                </a:cubicBezTo>
                <a:cubicBezTo>
                  <a:pt x="47699" y="56303"/>
                  <a:pt x="44638" y="53557"/>
                  <a:pt x="42863" y="50007"/>
                </a:cubicBezTo>
                <a:cubicBezTo>
                  <a:pt x="40618" y="45517"/>
                  <a:pt x="39688" y="40482"/>
                  <a:pt x="38100" y="35719"/>
                </a:cubicBezTo>
                <a:cubicBezTo>
                  <a:pt x="37306" y="33338"/>
                  <a:pt x="37112" y="30663"/>
                  <a:pt x="35719" y="28575"/>
                </a:cubicBezTo>
                <a:lnTo>
                  <a:pt x="30956" y="21432"/>
                </a:lnTo>
                <a:cubicBezTo>
                  <a:pt x="30162" y="19051"/>
                  <a:pt x="29119" y="16738"/>
                  <a:pt x="28575" y="14288"/>
                </a:cubicBezTo>
                <a:cubicBezTo>
                  <a:pt x="25933" y="2398"/>
                  <a:pt x="4762" y="2381"/>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자유형 43"/>
          <p:cNvSpPr/>
          <p:nvPr/>
        </p:nvSpPr>
        <p:spPr>
          <a:xfrm>
            <a:off x="5519669" y="4309387"/>
            <a:ext cx="466747" cy="164307"/>
          </a:xfrm>
          <a:custGeom>
            <a:avLst/>
            <a:gdLst>
              <a:gd name="connsiteX0" fmla="*/ 0 w 466747"/>
              <a:gd name="connsiteY0" fmla="*/ 0 h 164307"/>
              <a:gd name="connsiteX1" fmla="*/ 0 w 466747"/>
              <a:gd name="connsiteY1" fmla="*/ 0 h 164307"/>
              <a:gd name="connsiteX2" fmla="*/ 178594 w 466747"/>
              <a:gd name="connsiteY2" fmla="*/ 2382 h 164307"/>
              <a:gd name="connsiteX3" fmla="*/ 188119 w 466747"/>
              <a:gd name="connsiteY3" fmla="*/ 7144 h 164307"/>
              <a:gd name="connsiteX4" fmla="*/ 195263 w 466747"/>
              <a:gd name="connsiteY4" fmla="*/ 9525 h 164307"/>
              <a:gd name="connsiteX5" fmla="*/ 316706 w 466747"/>
              <a:gd name="connsiteY5" fmla="*/ 7144 h 164307"/>
              <a:gd name="connsiteX6" fmla="*/ 354806 w 466747"/>
              <a:gd name="connsiteY6" fmla="*/ 11907 h 164307"/>
              <a:gd name="connsiteX7" fmla="*/ 381000 w 466747"/>
              <a:gd name="connsiteY7" fmla="*/ 7144 h 164307"/>
              <a:gd name="connsiteX8" fmla="*/ 431006 w 466747"/>
              <a:gd name="connsiteY8" fmla="*/ 2382 h 164307"/>
              <a:gd name="connsiteX9" fmla="*/ 454819 w 466747"/>
              <a:gd name="connsiteY9" fmla="*/ 100013 h 164307"/>
              <a:gd name="connsiteX10" fmla="*/ 440531 w 466747"/>
              <a:gd name="connsiteY10" fmla="*/ 126207 h 164307"/>
              <a:gd name="connsiteX11" fmla="*/ 433388 w 466747"/>
              <a:gd name="connsiteY11" fmla="*/ 140494 h 164307"/>
              <a:gd name="connsiteX12" fmla="*/ 426244 w 466747"/>
              <a:gd name="connsiteY12" fmla="*/ 145257 h 164307"/>
              <a:gd name="connsiteX13" fmla="*/ 416719 w 466747"/>
              <a:gd name="connsiteY13" fmla="*/ 154782 h 164307"/>
              <a:gd name="connsiteX14" fmla="*/ 407194 w 466747"/>
              <a:gd name="connsiteY14" fmla="*/ 157163 h 164307"/>
              <a:gd name="connsiteX15" fmla="*/ 383381 w 466747"/>
              <a:gd name="connsiteY15" fmla="*/ 164307 h 164307"/>
              <a:gd name="connsiteX16" fmla="*/ 238125 w 466747"/>
              <a:gd name="connsiteY16" fmla="*/ 159544 h 164307"/>
              <a:gd name="connsiteX17" fmla="*/ 202406 w 466747"/>
              <a:gd name="connsiteY17" fmla="*/ 145257 h 164307"/>
              <a:gd name="connsiteX18" fmla="*/ 185738 w 466747"/>
              <a:gd name="connsiteY18" fmla="*/ 140494 h 164307"/>
              <a:gd name="connsiteX19" fmla="*/ 164306 w 466747"/>
              <a:gd name="connsiteY19" fmla="*/ 130969 h 164307"/>
              <a:gd name="connsiteX20" fmla="*/ 152400 w 466747"/>
              <a:gd name="connsiteY20" fmla="*/ 123825 h 164307"/>
              <a:gd name="connsiteX21" fmla="*/ 145256 w 466747"/>
              <a:gd name="connsiteY21" fmla="*/ 121444 h 164307"/>
              <a:gd name="connsiteX22" fmla="*/ 126206 w 466747"/>
              <a:gd name="connsiteY22" fmla="*/ 111919 h 164307"/>
              <a:gd name="connsiteX23" fmla="*/ 116681 w 466747"/>
              <a:gd name="connsiteY23" fmla="*/ 109538 h 164307"/>
              <a:gd name="connsiteX24" fmla="*/ 100013 w 466747"/>
              <a:gd name="connsiteY24" fmla="*/ 104775 h 164307"/>
              <a:gd name="connsiteX25" fmla="*/ 83344 w 466747"/>
              <a:gd name="connsiteY25" fmla="*/ 88107 h 164307"/>
              <a:gd name="connsiteX26" fmla="*/ 76200 w 466747"/>
              <a:gd name="connsiteY26" fmla="*/ 80963 h 164307"/>
              <a:gd name="connsiteX27" fmla="*/ 69056 w 466747"/>
              <a:gd name="connsiteY27" fmla="*/ 76200 h 164307"/>
              <a:gd name="connsiteX28" fmla="*/ 54769 w 466747"/>
              <a:gd name="connsiteY28" fmla="*/ 66675 h 164307"/>
              <a:gd name="connsiteX29" fmla="*/ 50006 w 466747"/>
              <a:gd name="connsiteY29" fmla="*/ 59532 h 164307"/>
              <a:gd name="connsiteX30" fmla="*/ 42863 w 466747"/>
              <a:gd name="connsiteY30" fmla="*/ 50007 h 164307"/>
              <a:gd name="connsiteX31" fmla="*/ 38100 w 466747"/>
              <a:gd name="connsiteY31" fmla="*/ 35719 h 164307"/>
              <a:gd name="connsiteX32" fmla="*/ 35719 w 466747"/>
              <a:gd name="connsiteY32" fmla="*/ 28575 h 164307"/>
              <a:gd name="connsiteX33" fmla="*/ 30956 w 466747"/>
              <a:gd name="connsiteY33" fmla="*/ 21432 h 164307"/>
              <a:gd name="connsiteX34" fmla="*/ 28575 w 466747"/>
              <a:gd name="connsiteY34" fmla="*/ 14288 h 164307"/>
              <a:gd name="connsiteX35" fmla="*/ 0 w 466747"/>
              <a:gd name="connsiteY35" fmla="*/ 0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66747" h="164307">
                <a:moveTo>
                  <a:pt x="0" y="0"/>
                </a:moveTo>
                <a:lnTo>
                  <a:pt x="0" y="0"/>
                </a:lnTo>
                <a:cubicBezTo>
                  <a:pt x="59531" y="794"/>
                  <a:pt x="119100" y="123"/>
                  <a:pt x="178594" y="2382"/>
                </a:cubicBezTo>
                <a:cubicBezTo>
                  <a:pt x="182141" y="2517"/>
                  <a:pt x="184856" y="5746"/>
                  <a:pt x="188119" y="7144"/>
                </a:cubicBezTo>
                <a:cubicBezTo>
                  <a:pt x="190426" y="8133"/>
                  <a:pt x="192882" y="8731"/>
                  <a:pt x="195263" y="9525"/>
                </a:cubicBezTo>
                <a:lnTo>
                  <a:pt x="316706" y="7144"/>
                </a:lnTo>
                <a:cubicBezTo>
                  <a:pt x="322719" y="7144"/>
                  <a:pt x="347417" y="10851"/>
                  <a:pt x="354806" y="11907"/>
                </a:cubicBezTo>
                <a:cubicBezTo>
                  <a:pt x="363537" y="10319"/>
                  <a:pt x="372173" y="8057"/>
                  <a:pt x="381000" y="7144"/>
                </a:cubicBezTo>
                <a:lnTo>
                  <a:pt x="431006" y="2382"/>
                </a:lnTo>
                <a:cubicBezTo>
                  <a:pt x="487640" y="7530"/>
                  <a:pt x="461727" y="-3610"/>
                  <a:pt x="454819" y="100013"/>
                </a:cubicBezTo>
                <a:cubicBezTo>
                  <a:pt x="454213" y="109110"/>
                  <a:pt x="444014" y="119241"/>
                  <a:pt x="440531" y="126207"/>
                </a:cubicBezTo>
                <a:cubicBezTo>
                  <a:pt x="438150" y="130969"/>
                  <a:pt x="436583" y="136234"/>
                  <a:pt x="433388" y="140494"/>
                </a:cubicBezTo>
                <a:cubicBezTo>
                  <a:pt x="431671" y="142784"/>
                  <a:pt x="428417" y="143394"/>
                  <a:pt x="426244" y="145257"/>
                </a:cubicBezTo>
                <a:cubicBezTo>
                  <a:pt x="422835" y="148179"/>
                  <a:pt x="420527" y="152402"/>
                  <a:pt x="416719" y="154782"/>
                </a:cubicBezTo>
                <a:cubicBezTo>
                  <a:pt x="413944" y="156516"/>
                  <a:pt x="410299" y="156128"/>
                  <a:pt x="407194" y="157163"/>
                </a:cubicBezTo>
                <a:cubicBezTo>
                  <a:pt x="383693" y="164996"/>
                  <a:pt x="406900" y="159602"/>
                  <a:pt x="383381" y="164307"/>
                </a:cubicBezTo>
                <a:cubicBezTo>
                  <a:pt x="334962" y="162719"/>
                  <a:pt x="286488" y="162348"/>
                  <a:pt x="238125" y="159544"/>
                </a:cubicBezTo>
                <a:cubicBezTo>
                  <a:pt x="217142" y="158328"/>
                  <a:pt x="220578" y="153045"/>
                  <a:pt x="202406" y="145257"/>
                </a:cubicBezTo>
                <a:cubicBezTo>
                  <a:pt x="197095" y="142981"/>
                  <a:pt x="191294" y="142082"/>
                  <a:pt x="185738" y="140494"/>
                </a:cubicBezTo>
                <a:cubicBezTo>
                  <a:pt x="146240" y="116796"/>
                  <a:pt x="195846" y="144987"/>
                  <a:pt x="164306" y="130969"/>
                </a:cubicBezTo>
                <a:cubicBezTo>
                  <a:pt x="160077" y="129089"/>
                  <a:pt x="156540" y="125895"/>
                  <a:pt x="152400" y="123825"/>
                </a:cubicBezTo>
                <a:cubicBezTo>
                  <a:pt x="150155" y="122702"/>
                  <a:pt x="147541" y="122483"/>
                  <a:pt x="145256" y="121444"/>
                </a:cubicBezTo>
                <a:cubicBezTo>
                  <a:pt x="138793" y="118506"/>
                  <a:pt x="133094" y="113641"/>
                  <a:pt x="126206" y="111919"/>
                </a:cubicBezTo>
                <a:cubicBezTo>
                  <a:pt x="123031" y="111125"/>
                  <a:pt x="119828" y="110437"/>
                  <a:pt x="116681" y="109538"/>
                </a:cubicBezTo>
                <a:cubicBezTo>
                  <a:pt x="92728" y="102695"/>
                  <a:pt x="129845" y="112235"/>
                  <a:pt x="100013" y="104775"/>
                </a:cubicBezTo>
                <a:lnTo>
                  <a:pt x="83344" y="88107"/>
                </a:lnTo>
                <a:cubicBezTo>
                  <a:pt x="80963" y="85726"/>
                  <a:pt x="79002" y="82831"/>
                  <a:pt x="76200" y="80963"/>
                </a:cubicBezTo>
                <a:cubicBezTo>
                  <a:pt x="73819" y="79375"/>
                  <a:pt x="71255" y="78032"/>
                  <a:pt x="69056" y="76200"/>
                </a:cubicBezTo>
                <a:cubicBezTo>
                  <a:pt x="57165" y="66291"/>
                  <a:pt x="67324" y="70861"/>
                  <a:pt x="54769" y="66675"/>
                </a:cubicBezTo>
                <a:cubicBezTo>
                  <a:pt x="53181" y="64294"/>
                  <a:pt x="51669" y="61861"/>
                  <a:pt x="50006" y="59532"/>
                </a:cubicBezTo>
                <a:cubicBezTo>
                  <a:pt x="47699" y="56303"/>
                  <a:pt x="44638" y="53557"/>
                  <a:pt x="42863" y="50007"/>
                </a:cubicBezTo>
                <a:cubicBezTo>
                  <a:pt x="40618" y="45517"/>
                  <a:pt x="39688" y="40482"/>
                  <a:pt x="38100" y="35719"/>
                </a:cubicBezTo>
                <a:cubicBezTo>
                  <a:pt x="37306" y="33338"/>
                  <a:pt x="37112" y="30663"/>
                  <a:pt x="35719" y="28575"/>
                </a:cubicBezTo>
                <a:lnTo>
                  <a:pt x="30956" y="21432"/>
                </a:lnTo>
                <a:cubicBezTo>
                  <a:pt x="30162" y="19051"/>
                  <a:pt x="29119" y="16738"/>
                  <a:pt x="28575" y="14288"/>
                </a:cubicBezTo>
                <a:cubicBezTo>
                  <a:pt x="25933" y="2398"/>
                  <a:pt x="4762" y="2381"/>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자유형 44"/>
          <p:cNvSpPr/>
          <p:nvPr/>
        </p:nvSpPr>
        <p:spPr>
          <a:xfrm>
            <a:off x="6026944" y="4009232"/>
            <a:ext cx="776385" cy="299095"/>
          </a:xfrm>
          <a:custGeom>
            <a:avLst/>
            <a:gdLst>
              <a:gd name="connsiteX0" fmla="*/ 0 w 776385"/>
              <a:gd name="connsiteY0" fmla="*/ 298449 h 299095"/>
              <a:gd name="connsiteX1" fmla="*/ 0 w 776385"/>
              <a:gd name="connsiteY1" fmla="*/ 298449 h 299095"/>
              <a:gd name="connsiteX2" fmla="*/ 4762 w 776385"/>
              <a:gd name="connsiteY2" fmla="*/ 277018 h 299095"/>
              <a:gd name="connsiteX3" fmla="*/ 14287 w 776385"/>
              <a:gd name="connsiteY3" fmla="*/ 260349 h 299095"/>
              <a:gd name="connsiteX4" fmla="*/ 121444 w 776385"/>
              <a:gd name="connsiteY4" fmla="*/ 129381 h 299095"/>
              <a:gd name="connsiteX5" fmla="*/ 135731 w 776385"/>
              <a:gd name="connsiteY5" fmla="*/ 115093 h 299095"/>
              <a:gd name="connsiteX6" fmla="*/ 150019 w 776385"/>
              <a:gd name="connsiteY6" fmla="*/ 105568 h 299095"/>
              <a:gd name="connsiteX7" fmla="*/ 157162 w 776385"/>
              <a:gd name="connsiteY7" fmla="*/ 100806 h 299095"/>
              <a:gd name="connsiteX8" fmla="*/ 171450 w 776385"/>
              <a:gd name="connsiteY8" fmla="*/ 88899 h 299095"/>
              <a:gd name="connsiteX9" fmla="*/ 183356 w 776385"/>
              <a:gd name="connsiteY9" fmla="*/ 74612 h 299095"/>
              <a:gd name="connsiteX10" fmla="*/ 195262 w 776385"/>
              <a:gd name="connsiteY10" fmla="*/ 60324 h 299095"/>
              <a:gd name="connsiteX11" fmla="*/ 209550 w 776385"/>
              <a:gd name="connsiteY11" fmla="*/ 53181 h 299095"/>
              <a:gd name="connsiteX12" fmla="*/ 219075 w 776385"/>
              <a:gd name="connsiteY12" fmla="*/ 48418 h 299095"/>
              <a:gd name="connsiteX13" fmla="*/ 223837 w 776385"/>
              <a:gd name="connsiteY13" fmla="*/ 41274 h 299095"/>
              <a:gd name="connsiteX14" fmla="*/ 247650 w 776385"/>
              <a:gd name="connsiteY14" fmla="*/ 34131 h 299095"/>
              <a:gd name="connsiteX15" fmla="*/ 254794 w 776385"/>
              <a:gd name="connsiteY15" fmla="*/ 29368 h 299095"/>
              <a:gd name="connsiteX16" fmla="*/ 266700 w 776385"/>
              <a:gd name="connsiteY16" fmla="*/ 26987 h 299095"/>
              <a:gd name="connsiteX17" fmla="*/ 273844 w 776385"/>
              <a:gd name="connsiteY17" fmla="*/ 24606 h 299095"/>
              <a:gd name="connsiteX18" fmla="*/ 280987 w 776385"/>
              <a:gd name="connsiteY18" fmla="*/ 17462 h 299095"/>
              <a:gd name="connsiteX19" fmla="*/ 309562 w 776385"/>
              <a:gd name="connsiteY19" fmla="*/ 7937 h 299095"/>
              <a:gd name="connsiteX20" fmla="*/ 316706 w 776385"/>
              <a:gd name="connsiteY20" fmla="*/ 3174 h 299095"/>
              <a:gd name="connsiteX21" fmla="*/ 361950 w 776385"/>
              <a:gd name="connsiteY21" fmla="*/ 3174 h 299095"/>
              <a:gd name="connsiteX22" fmla="*/ 402431 w 776385"/>
              <a:gd name="connsiteY22" fmla="*/ 12699 h 299095"/>
              <a:gd name="connsiteX23" fmla="*/ 454819 w 776385"/>
              <a:gd name="connsiteY23" fmla="*/ 17462 h 299095"/>
              <a:gd name="connsiteX24" fmla="*/ 478631 w 776385"/>
              <a:gd name="connsiteY24" fmla="*/ 26987 h 299095"/>
              <a:gd name="connsiteX25" fmla="*/ 488156 w 776385"/>
              <a:gd name="connsiteY25" fmla="*/ 31749 h 299095"/>
              <a:gd name="connsiteX26" fmla="*/ 502444 w 776385"/>
              <a:gd name="connsiteY26" fmla="*/ 41274 h 299095"/>
              <a:gd name="connsiteX27" fmla="*/ 516731 w 776385"/>
              <a:gd name="connsiteY27" fmla="*/ 43656 h 299095"/>
              <a:gd name="connsiteX28" fmla="*/ 531019 w 776385"/>
              <a:gd name="connsiteY28" fmla="*/ 50799 h 299095"/>
              <a:gd name="connsiteX29" fmla="*/ 545306 w 776385"/>
              <a:gd name="connsiteY29" fmla="*/ 55562 h 299095"/>
              <a:gd name="connsiteX30" fmla="*/ 566737 w 776385"/>
              <a:gd name="connsiteY30" fmla="*/ 72231 h 299095"/>
              <a:gd name="connsiteX31" fmla="*/ 581025 w 776385"/>
              <a:gd name="connsiteY31" fmla="*/ 76993 h 299095"/>
              <a:gd name="connsiteX32" fmla="*/ 595312 w 776385"/>
              <a:gd name="connsiteY32" fmla="*/ 86518 h 299095"/>
              <a:gd name="connsiteX33" fmla="*/ 611981 w 776385"/>
              <a:gd name="connsiteY33" fmla="*/ 96043 h 299095"/>
              <a:gd name="connsiteX34" fmla="*/ 626269 w 776385"/>
              <a:gd name="connsiteY34" fmla="*/ 107949 h 299095"/>
              <a:gd name="connsiteX35" fmla="*/ 640556 w 776385"/>
              <a:gd name="connsiteY35" fmla="*/ 129381 h 299095"/>
              <a:gd name="connsiteX36" fmla="*/ 645319 w 776385"/>
              <a:gd name="connsiteY36" fmla="*/ 136524 h 299095"/>
              <a:gd name="connsiteX37" fmla="*/ 657225 w 776385"/>
              <a:gd name="connsiteY37" fmla="*/ 150812 h 299095"/>
              <a:gd name="connsiteX38" fmla="*/ 688181 w 776385"/>
              <a:gd name="connsiteY38" fmla="*/ 165099 h 299095"/>
              <a:gd name="connsiteX39" fmla="*/ 704850 w 776385"/>
              <a:gd name="connsiteY39" fmla="*/ 186531 h 299095"/>
              <a:gd name="connsiteX40" fmla="*/ 711994 w 776385"/>
              <a:gd name="connsiteY40" fmla="*/ 191293 h 299095"/>
              <a:gd name="connsiteX41" fmla="*/ 721519 w 776385"/>
              <a:gd name="connsiteY41" fmla="*/ 205581 h 299095"/>
              <a:gd name="connsiteX42" fmla="*/ 726281 w 776385"/>
              <a:gd name="connsiteY42" fmla="*/ 212724 h 299095"/>
              <a:gd name="connsiteX43" fmla="*/ 735806 w 776385"/>
              <a:gd name="connsiteY43" fmla="*/ 227012 h 299095"/>
              <a:gd name="connsiteX44" fmla="*/ 740569 w 776385"/>
              <a:gd name="connsiteY44" fmla="*/ 234156 h 299095"/>
              <a:gd name="connsiteX45" fmla="*/ 747712 w 776385"/>
              <a:gd name="connsiteY45" fmla="*/ 243681 h 299095"/>
              <a:gd name="connsiteX46" fmla="*/ 754856 w 776385"/>
              <a:gd name="connsiteY46" fmla="*/ 250824 h 299095"/>
              <a:gd name="connsiteX47" fmla="*/ 762000 w 776385"/>
              <a:gd name="connsiteY47" fmla="*/ 267493 h 299095"/>
              <a:gd name="connsiteX48" fmla="*/ 769144 w 776385"/>
              <a:gd name="connsiteY48" fmla="*/ 272256 h 299095"/>
              <a:gd name="connsiteX49" fmla="*/ 773906 w 776385"/>
              <a:gd name="connsiteY49" fmla="*/ 279399 h 299095"/>
              <a:gd name="connsiteX50" fmla="*/ 669131 w 776385"/>
              <a:gd name="connsiteY50" fmla="*/ 284162 h 299095"/>
              <a:gd name="connsiteX51" fmla="*/ 523875 w 776385"/>
              <a:gd name="connsiteY51" fmla="*/ 279399 h 299095"/>
              <a:gd name="connsiteX52" fmla="*/ 511969 w 776385"/>
              <a:gd name="connsiteY52" fmla="*/ 274637 h 299095"/>
              <a:gd name="connsiteX53" fmla="*/ 459581 w 776385"/>
              <a:gd name="connsiteY53" fmla="*/ 274637 h 299095"/>
              <a:gd name="connsiteX54" fmla="*/ 428625 w 776385"/>
              <a:gd name="connsiteY54" fmla="*/ 279399 h 299095"/>
              <a:gd name="connsiteX55" fmla="*/ 369094 w 776385"/>
              <a:gd name="connsiteY55" fmla="*/ 286543 h 299095"/>
              <a:gd name="connsiteX56" fmla="*/ 347662 w 776385"/>
              <a:gd name="connsiteY56" fmla="*/ 288924 h 299095"/>
              <a:gd name="connsiteX57" fmla="*/ 204787 w 776385"/>
              <a:gd name="connsiteY57" fmla="*/ 296068 h 299095"/>
              <a:gd name="connsiteX58" fmla="*/ 0 w 776385"/>
              <a:gd name="connsiteY58" fmla="*/ 298449 h 29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76385" h="299095">
                <a:moveTo>
                  <a:pt x="0" y="298449"/>
                </a:moveTo>
                <a:lnTo>
                  <a:pt x="0" y="298449"/>
                </a:lnTo>
                <a:cubicBezTo>
                  <a:pt x="1587" y="291305"/>
                  <a:pt x="2193" y="283870"/>
                  <a:pt x="4762" y="277018"/>
                </a:cubicBezTo>
                <a:cubicBezTo>
                  <a:pt x="7009" y="271026"/>
                  <a:pt x="10319" y="265370"/>
                  <a:pt x="14287" y="260349"/>
                </a:cubicBezTo>
                <a:cubicBezTo>
                  <a:pt x="49262" y="216095"/>
                  <a:pt x="85264" y="172655"/>
                  <a:pt x="121444" y="129381"/>
                </a:cubicBezTo>
                <a:cubicBezTo>
                  <a:pt x="125764" y="124214"/>
                  <a:pt x="130127" y="118829"/>
                  <a:pt x="135731" y="115093"/>
                </a:cubicBezTo>
                <a:lnTo>
                  <a:pt x="150019" y="105568"/>
                </a:lnTo>
                <a:cubicBezTo>
                  <a:pt x="152400" y="103981"/>
                  <a:pt x="155139" y="102829"/>
                  <a:pt x="157162" y="100806"/>
                </a:cubicBezTo>
                <a:cubicBezTo>
                  <a:pt x="166330" y="91638"/>
                  <a:pt x="161504" y="95530"/>
                  <a:pt x="171450" y="88899"/>
                </a:cubicBezTo>
                <a:cubicBezTo>
                  <a:pt x="183272" y="71166"/>
                  <a:pt x="168079" y="92944"/>
                  <a:pt x="183356" y="74612"/>
                </a:cubicBezTo>
                <a:cubicBezTo>
                  <a:pt x="191867" y="64399"/>
                  <a:pt x="183883" y="69807"/>
                  <a:pt x="195262" y="60324"/>
                </a:cubicBezTo>
                <a:cubicBezTo>
                  <a:pt x="203337" y="53595"/>
                  <a:pt x="200706" y="56971"/>
                  <a:pt x="209550" y="53181"/>
                </a:cubicBezTo>
                <a:cubicBezTo>
                  <a:pt x="212813" y="51783"/>
                  <a:pt x="215900" y="50006"/>
                  <a:pt x="219075" y="48418"/>
                </a:cubicBezTo>
                <a:cubicBezTo>
                  <a:pt x="220662" y="46037"/>
                  <a:pt x="221410" y="42791"/>
                  <a:pt x="223837" y="41274"/>
                </a:cubicBezTo>
                <a:cubicBezTo>
                  <a:pt x="227701" y="38859"/>
                  <a:pt x="242074" y="35525"/>
                  <a:pt x="247650" y="34131"/>
                </a:cubicBezTo>
                <a:cubicBezTo>
                  <a:pt x="250031" y="32543"/>
                  <a:pt x="252114" y="30373"/>
                  <a:pt x="254794" y="29368"/>
                </a:cubicBezTo>
                <a:cubicBezTo>
                  <a:pt x="258584" y="27947"/>
                  <a:pt x="262774" y="27969"/>
                  <a:pt x="266700" y="26987"/>
                </a:cubicBezTo>
                <a:cubicBezTo>
                  <a:pt x="269135" y="26378"/>
                  <a:pt x="271463" y="25400"/>
                  <a:pt x="273844" y="24606"/>
                </a:cubicBezTo>
                <a:cubicBezTo>
                  <a:pt x="276225" y="22225"/>
                  <a:pt x="277935" y="18886"/>
                  <a:pt x="280987" y="17462"/>
                </a:cubicBezTo>
                <a:cubicBezTo>
                  <a:pt x="290085" y="13216"/>
                  <a:pt x="309562" y="7937"/>
                  <a:pt x="309562" y="7937"/>
                </a:cubicBezTo>
                <a:cubicBezTo>
                  <a:pt x="311943" y="6349"/>
                  <a:pt x="314146" y="4454"/>
                  <a:pt x="316706" y="3174"/>
                </a:cubicBezTo>
                <a:cubicBezTo>
                  <a:pt x="330227" y="-3586"/>
                  <a:pt x="350216" y="2441"/>
                  <a:pt x="361950" y="3174"/>
                </a:cubicBezTo>
                <a:cubicBezTo>
                  <a:pt x="376588" y="7357"/>
                  <a:pt x="386700" y="10732"/>
                  <a:pt x="402431" y="12699"/>
                </a:cubicBezTo>
                <a:cubicBezTo>
                  <a:pt x="432536" y="16463"/>
                  <a:pt x="415098" y="14625"/>
                  <a:pt x="454819" y="17462"/>
                </a:cubicBezTo>
                <a:cubicBezTo>
                  <a:pt x="468073" y="30718"/>
                  <a:pt x="455058" y="20559"/>
                  <a:pt x="478631" y="26987"/>
                </a:cubicBezTo>
                <a:cubicBezTo>
                  <a:pt x="482056" y="27921"/>
                  <a:pt x="485112" y="29923"/>
                  <a:pt x="488156" y="31749"/>
                </a:cubicBezTo>
                <a:cubicBezTo>
                  <a:pt x="493064" y="34694"/>
                  <a:pt x="496798" y="40333"/>
                  <a:pt x="502444" y="41274"/>
                </a:cubicBezTo>
                <a:cubicBezTo>
                  <a:pt x="507206" y="42068"/>
                  <a:pt x="512018" y="42609"/>
                  <a:pt x="516731" y="43656"/>
                </a:cubicBezTo>
                <a:cubicBezTo>
                  <a:pt x="529758" y="46551"/>
                  <a:pt x="518174" y="45090"/>
                  <a:pt x="531019" y="50799"/>
                </a:cubicBezTo>
                <a:cubicBezTo>
                  <a:pt x="535606" y="52838"/>
                  <a:pt x="545306" y="55562"/>
                  <a:pt x="545306" y="55562"/>
                </a:cubicBezTo>
                <a:cubicBezTo>
                  <a:pt x="553145" y="63401"/>
                  <a:pt x="555345" y="66535"/>
                  <a:pt x="566737" y="72231"/>
                </a:cubicBezTo>
                <a:cubicBezTo>
                  <a:pt x="571227" y="74476"/>
                  <a:pt x="581025" y="76993"/>
                  <a:pt x="581025" y="76993"/>
                </a:cubicBezTo>
                <a:cubicBezTo>
                  <a:pt x="585787" y="80168"/>
                  <a:pt x="590193" y="83958"/>
                  <a:pt x="595312" y="86518"/>
                </a:cubicBezTo>
                <a:cubicBezTo>
                  <a:pt x="601131" y="89428"/>
                  <a:pt x="606935" y="91838"/>
                  <a:pt x="611981" y="96043"/>
                </a:cubicBezTo>
                <a:cubicBezTo>
                  <a:pt x="630316" y="111322"/>
                  <a:pt x="608532" y="96126"/>
                  <a:pt x="626269" y="107949"/>
                </a:cubicBezTo>
                <a:lnTo>
                  <a:pt x="640556" y="129381"/>
                </a:lnTo>
                <a:cubicBezTo>
                  <a:pt x="642143" y="131762"/>
                  <a:pt x="643487" y="134325"/>
                  <a:pt x="645319" y="136524"/>
                </a:cubicBezTo>
                <a:cubicBezTo>
                  <a:pt x="649288" y="141287"/>
                  <a:pt x="652311" y="147032"/>
                  <a:pt x="657225" y="150812"/>
                </a:cubicBezTo>
                <a:cubicBezTo>
                  <a:pt x="663421" y="155578"/>
                  <a:pt x="679724" y="161716"/>
                  <a:pt x="688181" y="165099"/>
                </a:cubicBezTo>
                <a:cubicBezTo>
                  <a:pt x="694818" y="175055"/>
                  <a:pt x="696457" y="179537"/>
                  <a:pt x="704850" y="186531"/>
                </a:cubicBezTo>
                <a:cubicBezTo>
                  <a:pt x="707049" y="188363"/>
                  <a:pt x="709613" y="189706"/>
                  <a:pt x="711994" y="191293"/>
                </a:cubicBezTo>
                <a:lnTo>
                  <a:pt x="721519" y="205581"/>
                </a:lnTo>
                <a:lnTo>
                  <a:pt x="726281" y="212724"/>
                </a:lnTo>
                <a:cubicBezTo>
                  <a:pt x="730465" y="225278"/>
                  <a:pt x="725897" y="215121"/>
                  <a:pt x="735806" y="227012"/>
                </a:cubicBezTo>
                <a:cubicBezTo>
                  <a:pt x="737638" y="229211"/>
                  <a:pt x="738905" y="231827"/>
                  <a:pt x="740569" y="234156"/>
                </a:cubicBezTo>
                <a:cubicBezTo>
                  <a:pt x="742876" y="237385"/>
                  <a:pt x="745129" y="240668"/>
                  <a:pt x="747712" y="243681"/>
                </a:cubicBezTo>
                <a:cubicBezTo>
                  <a:pt x="749904" y="246238"/>
                  <a:pt x="752475" y="248443"/>
                  <a:pt x="754856" y="250824"/>
                </a:cubicBezTo>
                <a:cubicBezTo>
                  <a:pt x="756678" y="258112"/>
                  <a:pt x="756518" y="262011"/>
                  <a:pt x="762000" y="267493"/>
                </a:cubicBezTo>
                <a:cubicBezTo>
                  <a:pt x="764024" y="269517"/>
                  <a:pt x="766763" y="270668"/>
                  <a:pt x="769144" y="272256"/>
                </a:cubicBezTo>
                <a:cubicBezTo>
                  <a:pt x="770731" y="274637"/>
                  <a:pt x="772626" y="276839"/>
                  <a:pt x="773906" y="279399"/>
                </a:cubicBezTo>
                <a:cubicBezTo>
                  <a:pt x="794500" y="320590"/>
                  <a:pt x="680353" y="284432"/>
                  <a:pt x="669131" y="284162"/>
                </a:cubicBezTo>
                <a:cubicBezTo>
                  <a:pt x="572819" y="281841"/>
                  <a:pt x="601253" y="282764"/>
                  <a:pt x="523875" y="279399"/>
                </a:cubicBezTo>
                <a:cubicBezTo>
                  <a:pt x="519906" y="277812"/>
                  <a:pt x="516024" y="275989"/>
                  <a:pt x="511969" y="274637"/>
                </a:cubicBezTo>
                <a:cubicBezTo>
                  <a:pt x="493578" y="268507"/>
                  <a:pt x="483779" y="273293"/>
                  <a:pt x="459581" y="274637"/>
                </a:cubicBezTo>
                <a:cubicBezTo>
                  <a:pt x="441265" y="279216"/>
                  <a:pt x="457302" y="275658"/>
                  <a:pt x="428625" y="279399"/>
                </a:cubicBezTo>
                <a:cubicBezTo>
                  <a:pt x="355173" y="288980"/>
                  <a:pt x="431017" y="280351"/>
                  <a:pt x="369094" y="286543"/>
                </a:cubicBezTo>
                <a:cubicBezTo>
                  <a:pt x="361942" y="287258"/>
                  <a:pt x="354833" y="288424"/>
                  <a:pt x="347662" y="288924"/>
                </a:cubicBezTo>
                <a:cubicBezTo>
                  <a:pt x="312713" y="291362"/>
                  <a:pt x="242811" y="295351"/>
                  <a:pt x="204787" y="296068"/>
                </a:cubicBezTo>
                <a:lnTo>
                  <a:pt x="0" y="29844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자유형 45"/>
          <p:cNvSpPr/>
          <p:nvPr/>
        </p:nvSpPr>
        <p:spPr>
          <a:xfrm>
            <a:off x="6158579" y="4150423"/>
            <a:ext cx="466747" cy="164307"/>
          </a:xfrm>
          <a:custGeom>
            <a:avLst/>
            <a:gdLst>
              <a:gd name="connsiteX0" fmla="*/ 0 w 466747"/>
              <a:gd name="connsiteY0" fmla="*/ 0 h 164307"/>
              <a:gd name="connsiteX1" fmla="*/ 0 w 466747"/>
              <a:gd name="connsiteY1" fmla="*/ 0 h 164307"/>
              <a:gd name="connsiteX2" fmla="*/ 178594 w 466747"/>
              <a:gd name="connsiteY2" fmla="*/ 2382 h 164307"/>
              <a:gd name="connsiteX3" fmla="*/ 188119 w 466747"/>
              <a:gd name="connsiteY3" fmla="*/ 7144 h 164307"/>
              <a:gd name="connsiteX4" fmla="*/ 195263 w 466747"/>
              <a:gd name="connsiteY4" fmla="*/ 9525 h 164307"/>
              <a:gd name="connsiteX5" fmla="*/ 316706 w 466747"/>
              <a:gd name="connsiteY5" fmla="*/ 7144 h 164307"/>
              <a:gd name="connsiteX6" fmla="*/ 354806 w 466747"/>
              <a:gd name="connsiteY6" fmla="*/ 11907 h 164307"/>
              <a:gd name="connsiteX7" fmla="*/ 381000 w 466747"/>
              <a:gd name="connsiteY7" fmla="*/ 7144 h 164307"/>
              <a:gd name="connsiteX8" fmla="*/ 431006 w 466747"/>
              <a:gd name="connsiteY8" fmla="*/ 2382 h 164307"/>
              <a:gd name="connsiteX9" fmla="*/ 454819 w 466747"/>
              <a:gd name="connsiteY9" fmla="*/ 100013 h 164307"/>
              <a:gd name="connsiteX10" fmla="*/ 440531 w 466747"/>
              <a:gd name="connsiteY10" fmla="*/ 126207 h 164307"/>
              <a:gd name="connsiteX11" fmla="*/ 433388 w 466747"/>
              <a:gd name="connsiteY11" fmla="*/ 140494 h 164307"/>
              <a:gd name="connsiteX12" fmla="*/ 426244 w 466747"/>
              <a:gd name="connsiteY12" fmla="*/ 145257 h 164307"/>
              <a:gd name="connsiteX13" fmla="*/ 416719 w 466747"/>
              <a:gd name="connsiteY13" fmla="*/ 154782 h 164307"/>
              <a:gd name="connsiteX14" fmla="*/ 407194 w 466747"/>
              <a:gd name="connsiteY14" fmla="*/ 157163 h 164307"/>
              <a:gd name="connsiteX15" fmla="*/ 383381 w 466747"/>
              <a:gd name="connsiteY15" fmla="*/ 164307 h 164307"/>
              <a:gd name="connsiteX16" fmla="*/ 238125 w 466747"/>
              <a:gd name="connsiteY16" fmla="*/ 159544 h 164307"/>
              <a:gd name="connsiteX17" fmla="*/ 202406 w 466747"/>
              <a:gd name="connsiteY17" fmla="*/ 145257 h 164307"/>
              <a:gd name="connsiteX18" fmla="*/ 185738 w 466747"/>
              <a:gd name="connsiteY18" fmla="*/ 140494 h 164307"/>
              <a:gd name="connsiteX19" fmla="*/ 164306 w 466747"/>
              <a:gd name="connsiteY19" fmla="*/ 130969 h 164307"/>
              <a:gd name="connsiteX20" fmla="*/ 152400 w 466747"/>
              <a:gd name="connsiteY20" fmla="*/ 123825 h 164307"/>
              <a:gd name="connsiteX21" fmla="*/ 145256 w 466747"/>
              <a:gd name="connsiteY21" fmla="*/ 121444 h 164307"/>
              <a:gd name="connsiteX22" fmla="*/ 126206 w 466747"/>
              <a:gd name="connsiteY22" fmla="*/ 111919 h 164307"/>
              <a:gd name="connsiteX23" fmla="*/ 116681 w 466747"/>
              <a:gd name="connsiteY23" fmla="*/ 109538 h 164307"/>
              <a:gd name="connsiteX24" fmla="*/ 100013 w 466747"/>
              <a:gd name="connsiteY24" fmla="*/ 104775 h 164307"/>
              <a:gd name="connsiteX25" fmla="*/ 83344 w 466747"/>
              <a:gd name="connsiteY25" fmla="*/ 88107 h 164307"/>
              <a:gd name="connsiteX26" fmla="*/ 76200 w 466747"/>
              <a:gd name="connsiteY26" fmla="*/ 80963 h 164307"/>
              <a:gd name="connsiteX27" fmla="*/ 69056 w 466747"/>
              <a:gd name="connsiteY27" fmla="*/ 76200 h 164307"/>
              <a:gd name="connsiteX28" fmla="*/ 54769 w 466747"/>
              <a:gd name="connsiteY28" fmla="*/ 66675 h 164307"/>
              <a:gd name="connsiteX29" fmla="*/ 50006 w 466747"/>
              <a:gd name="connsiteY29" fmla="*/ 59532 h 164307"/>
              <a:gd name="connsiteX30" fmla="*/ 42863 w 466747"/>
              <a:gd name="connsiteY30" fmla="*/ 50007 h 164307"/>
              <a:gd name="connsiteX31" fmla="*/ 38100 w 466747"/>
              <a:gd name="connsiteY31" fmla="*/ 35719 h 164307"/>
              <a:gd name="connsiteX32" fmla="*/ 35719 w 466747"/>
              <a:gd name="connsiteY32" fmla="*/ 28575 h 164307"/>
              <a:gd name="connsiteX33" fmla="*/ 30956 w 466747"/>
              <a:gd name="connsiteY33" fmla="*/ 21432 h 164307"/>
              <a:gd name="connsiteX34" fmla="*/ 28575 w 466747"/>
              <a:gd name="connsiteY34" fmla="*/ 14288 h 164307"/>
              <a:gd name="connsiteX35" fmla="*/ 0 w 466747"/>
              <a:gd name="connsiteY35" fmla="*/ 0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66747" h="164307">
                <a:moveTo>
                  <a:pt x="0" y="0"/>
                </a:moveTo>
                <a:lnTo>
                  <a:pt x="0" y="0"/>
                </a:lnTo>
                <a:cubicBezTo>
                  <a:pt x="59531" y="794"/>
                  <a:pt x="119100" y="123"/>
                  <a:pt x="178594" y="2382"/>
                </a:cubicBezTo>
                <a:cubicBezTo>
                  <a:pt x="182141" y="2517"/>
                  <a:pt x="184856" y="5746"/>
                  <a:pt x="188119" y="7144"/>
                </a:cubicBezTo>
                <a:cubicBezTo>
                  <a:pt x="190426" y="8133"/>
                  <a:pt x="192882" y="8731"/>
                  <a:pt x="195263" y="9525"/>
                </a:cubicBezTo>
                <a:lnTo>
                  <a:pt x="316706" y="7144"/>
                </a:lnTo>
                <a:cubicBezTo>
                  <a:pt x="322719" y="7144"/>
                  <a:pt x="347417" y="10851"/>
                  <a:pt x="354806" y="11907"/>
                </a:cubicBezTo>
                <a:cubicBezTo>
                  <a:pt x="363537" y="10319"/>
                  <a:pt x="372173" y="8057"/>
                  <a:pt x="381000" y="7144"/>
                </a:cubicBezTo>
                <a:lnTo>
                  <a:pt x="431006" y="2382"/>
                </a:lnTo>
                <a:cubicBezTo>
                  <a:pt x="487640" y="7530"/>
                  <a:pt x="461727" y="-3610"/>
                  <a:pt x="454819" y="100013"/>
                </a:cubicBezTo>
                <a:cubicBezTo>
                  <a:pt x="454213" y="109110"/>
                  <a:pt x="444014" y="119241"/>
                  <a:pt x="440531" y="126207"/>
                </a:cubicBezTo>
                <a:cubicBezTo>
                  <a:pt x="438150" y="130969"/>
                  <a:pt x="436583" y="136234"/>
                  <a:pt x="433388" y="140494"/>
                </a:cubicBezTo>
                <a:cubicBezTo>
                  <a:pt x="431671" y="142784"/>
                  <a:pt x="428417" y="143394"/>
                  <a:pt x="426244" y="145257"/>
                </a:cubicBezTo>
                <a:cubicBezTo>
                  <a:pt x="422835" y="148179"/>
                  <a:pt x="420527" y="152402"/>
                  <a:pt x="416719" y="154782"/>
                </a:cubicBezTo>
                <a:cubicBezTo>
                  <a:pt x="413944" y="156516"/>
                  <a:pt x="410299" y="156128"/>
                  <a:pt x="407194" y="157163"/>
                </a:cubicBezTo>
                <a:cubicBezTo>
                  <a:pt x="383693" y="164996"/>
                  <a:pt x="406900" y="159602"/>
                  <a:pt x="383381" y="164307"/>
                </a:cubicBezTo>
                <a:cubicBezTo>
                  <a:pt x="334962" y="162719"/>
                  <a:pt x="286488" y="162348"/>
                  <a:pt x="238125" y="159544"/>
                </a:cubicBezTo>
                <a:cubicBezTo>
                  <a:pt x="217142" y="158328"/>
                  <a:pt x="220578" y="153045"/>
                  <a:pt x="202406" y="145257"/>
                </a:cubicBezTo>
                <a:cubicBezTo>
                  <a:pt x="197095" y="142981"/>
                  <a:pt x="191294" y="142082"/>
                  <a:pt x="185738" y="140494"/>
                </a:cubicBezTo>
                <a:cubicBezTo>
                  <a:pt x="146240" y="116796"/>
                  <a:pt x="195846" y="144987"/>
                  <a:pt x="164306" y="130969"/>
                </a:cubicBezTo>
                <a:cubicBezTo>
                  <a:pt x="160077" y="129089"/>
                  <a:pt x="156540" y="125895"/>
                  <a:pt x="152400" y="123825"/>
                </a:cubicBezTo>
                <a:cubicBezTo>
                  <a:pt x="150155" y="122702"/>
                  <a:pt x="147541" y="122483"/>
                  <a:pt x="145256" y="121444"/>
                </a:cubicBezTo>
                <a:cubicBezTo>
                  <a:pt x="138793" y="118506"/>
                  <a:pt x="133094" y="113641"/>
                  <a:pt x="126206" y="111919"/>
                </a:cubicBezTo>
                <a:cubicBezTo>
                  <a:pt x="123031" y="111125"/>
                  <a:pt x="119828" y="110437"/>
                  <a:pt x="116681" y="109538"/>
                </a:cubicBezTo>
                <a:cubicBezTo>
                  <a:pt x="92728" y="102695"/>
                  <a:pt x="129845" y="112235"/>
                  <a:pt x="100013" y="104775"/>
                </a:cubicBezTo>
                <a:lnTo>
                  <a:pt x="83344" y="88107"/>
                </a:lnTo>
                <a:cubicBezTo>
                  <a:pt x="80963" y="85726"/>
                  <a:pt x="79002" y="82831"/>
                  <a:pt x="76200" y="80963"/>
                </a:cubicBezTo>
                <a:cubicBezTo>
                  <a:pt x="73819" y="79375"/>
                  <a:pt x="71255" y="78032"/>
                  <a:pt x="69056" y="76200"/>
                </a:cubicBezTo>
                <a:cubicBezTo>
                  <a:pt x="57165" y="66291"/>
                  <a:pt x="67324" y="70861"/>
                  <a:pt x="54769" y="66675"/>
                </a:cubicBezTo>
                <a:cubicBezTo>
                  <a:pt x="53181" y="64294"/>
                  <a:pt x="51669" y="61861"/>
                  <a:pt x="50006" y="59532"/>
                </a:cubicBezTo>
                <a:cubicBezTo>
                  <a:pt x="47699" y="56303"/>
                  <a:pt x="44638" y="53557"/>
                  <a:pt x="42863" y="50007"/>
                </a:cubicBezTo>
                <a:cubicBezTo>
                  <a:pt x="40618" y="45517"/>
                  <a:pt x="39688" y="40482"/>
                  <a:pt x="38100" y="35719"/>
                </a:cubicBezTo>
                <a:cubicBezTo>
                  <a:pt x="37306" y="33338"/>
                  <a:pt x="37112" y="30663"/>
                  <a:pt x="35719" y="28575"/>
                </a:cubicBezTo>
                <a:lnTo>
                  <a:pt x="30956" y="21432"/>
                </a:lnTo>
                <a:cubicBezTo>
                  <a:pt x="30162" y="19051"/>
                  <a:pt x="29119" y="16738"/>
                  <a:pt x="28575" y="14288"/>
                </a:cubicBezTo>
                <a:cubicBezTo>
                  <a:pt x="25933" y="2398"/>
                  <a:pt x="4762" y="2381"/>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자유형 46"/>
          <p:cNvSpPr/>
          <p:nvPr/>
        </p:nvSpPr>
        <p:spPr>
          <a:xfrm rot="10647699">
            <a:off x="6361844" y="4138834"/>
            <a:ext cx="466747" cy="164307"/>
          </a:xfrm>
          <a:custGeom>
            <a:avLst/>
            <a:gdLst>
              <a:gd name="connsiteX0" fmla="*/ 0 w 466747"/>
              <a:gd name="connsiteY0" fmla="*/ 0 h 164307"/>
              <a:gd name="connsiteX1" fmla="*/ 0 w 466747"/>
              <a:gd name="connsiteY1" fmla="*/ 0 h 164307"/>
              <a:gd name="connsiteX2" fmla="*/ 178594 w 466747"/>
              <a:gd name="connsiteY2" fmla="*/ 2382 h 164307"/>
              <a:gd name="connsiteX3" fmla="*/ 188119 w 466747"/>
              <a:gd name="connsiteY3" fmla="*/ 7144 h 164307"/>
              <a:gd name="connsiteX4" fmla="*/ 195263 w 466747"/>
              <a:gd name="connsiteY4" fmla="*/ 9525 h 164307"/>
              <a:gd name="connsiteX5" fmla="*/ 316706 w 466747"/>
              <a:gd name="connsiteY5" fmla="*/ 7144 h 164307"/>
              <a:gd name="connsiteX6" fmla="*/ 354806 w 466747"/>
              <a:gd name="connsiteY6" fmla="*/ 11907 h 164307"/>
              <a:gd name="connsiteX7" fmla="*/ 381000 w 466747"/>
              <a:gd name="connsiteY7" fmla="*/ 7144 h 164307"/>
              <a:gd name="connsiteX8" fmla="*/ 431006 w 466747"/>
              <a:gd name="connsiteY8" fmla="*/ 2382 h 164307"/>
              <a:gd name="connsiteX9" fmla="*/ 454819 w 466747"/>
              <a:gd name="connsiteY9" fmla="*/ 100013 h 164307"/>
              <a:gd name="connsiteX10" fmla="*/ 440531 w 466747"/>
              <a:gd name="connsiteY10" fmla="*/ 126207 h 164307"/>
              <a:gd name="connsiteX11" fmla="*/ 433388 w 466747"/>
              <a:gd name="connsiteY11" fmla="*/ 140494 h 164307"/>
              <a:gd name="connsiteX12" fmla="*/ 426244 w 466747"/>
              <a:gd name="connsiteY12" fmla="*/ 145257 h 164307"/>
              <a:gd name="connsiteX13" fmla="*/ 416719 w 466747"/>
              <a:gd name="connsiteY13" fmla="*/ 154782 h 164307"/>
              <a:gd name="connsiteX14" fmla="*/ 407194 w 466747"/>
              <a:gd name="connsiteY14" fmla="*/ 157163 h 164307"/>
              <a:gd name="connsiteX15" fmla="*/ 383381 w 466747"/>
              <a:gd name="connsiteY15" fmla="*/ 164307 h 164307"/>
              <a:gd name="connsiteX16" fmla="*/ 238125 w 466747"/>
              <a:gd name="connsiteY16" fmla="*/ 159544 h 164307"/>
              <a:gd name="connsiteX17" fmla="*/ 202406 w 466747"/>
              <a:gd name="connsiteY17" fmla="*/ 145257 h 164307"/>
              <a:gd name="connsiteX18" fmla="*/ 185738 w 466747"/>
              <a:gd name="connsiteY18" fmla="*/ 140494 h 164307"/>
              <a:gd name="connsiteX19" fmla="*/ 164306 w 466747"/>
              <a:gd name="connsiteY19" fmla="*/ 130969 h 164307"/>
              <a:gd name="connsiteX20" fmla="*/ 152400 w 466747"/>
              <a:gd name="connsiteY20" fmla="*/ 123825 h 164307"/>
              <a:gd name="connsiteX21" fmla="*/ 145256 w 466747"/>
              <a:gd name="connsiteY21" fmla="*/ 121444 h 164307"/>
              <a:gd name="connsiteX22" fmla="*/ 126206 w 466747"/>
              <a:gd name="connsiteY22" fmla="*/ 111919 h 164307"/>
              <a:gd name="connsiteX23" fmla="*/ 116681 w 466747"/>
              <a:gd name="connsiteY23" fmla="*/ 109538 h 164307"/>
              <a:gd name="connsiteX24" fmla="*/ 100013 w 466747"/>
              <a:gd name="connsiteY24" fmla="*/ 104775 h 164307"/>
              <a:gd name="connsiteX25" fmla="*/ 83344 w 466747"/>
              <a:gd name="connsiteY25" fmla="*/ 88107 h 164307"/>
              <a:gd name="connsiteX26" fmla="*/ 76200 w 466747"/>
              <a:gd name="connsiteY26" fmla="*/ 80963 h 164307"/>
              <a:gd name="connsiteX27" fmla="*/ 69056 w 466747"/>
              <a:gd name="connsiteY27" fmla="*/ 76200 h 164307"/>
              <a:gd name="connsiteX28" fmla="*/ 54769 w 466747"/>
              <a:gd name="connsiteY28" fmla="*/ 66675 h 164307"/>
              <a:gd name="connsiteX29" fmla="*/ 50006 w 466747"/>
              <a:gd name="connsiteY29" fmla="*/ 59532 h 164307"/>
              <a:gd name="connsiteX30" fmla="*/ 42863 w 466747"/>
              <a:gd name="connsiteY30" fmla="*/ 50007 h 164307"/>
              <a:gd name="connsiteX31" fmla="*/ 38100 w 466747"/>
              <a:gd name="connsiteY31" fmla="*/ 35719 h 164307"/>
              <a:gd name="connsiteX32" fmla="*/ 35719 w 466747"/>
              <a:gd name="connsiteY32" fmla="*/ 28575 h 164307"/>
              <a:gd name="connsiteX33" fmla="*/ 30956 w 466747"/>
              <a:gd name="connsiteY33" fmla="*/ 21432 h 164307"/>
              <a:gd name="connsiteX34" fmla="*/ 28575 w 466747"/>
              <a:gd name="connsiteY34" fmla="*/ 14288 h 164307"/>
              <a:gd name="connsiteX35" fmla="*/ 0 w 466747"/>
              <a:gd name="connsiteY35" fmla="*/ 0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66747" h="164307">
                <a:moveTo>
                  <a:pt x="0" y="0"/>
                </a:moveTo>
                <a:lnTo>
                  <a:pt x="0" y="0"/>
                </a:lnTo>
                <a:cubicBezTo>
                  <a:pt x="59531" y="794"/>
                  <a:pt x="119100" y="123"/>
                  <a:pt x="178594" y="2382"/>
                </a:cubicBezTo>
                <a:cubicBezTo>
                  <a:pt x="182141" y="2517"/>
                  <a:pt x="184856" y="5746"/>
                  <a:pt x="188119" y="7144"/>
                </a:cubicBezTo>
                <a:cubicBezTo>
                  <a:pt x="190426" y="8133"/>
                  <a:pt x="192882" y="8731"/>
                  <a:pt x="195263" y="9525"/>
                </a:cubicBezTo>
                <a:lnTo>
                  <a:pt x="316706" y="7144"/>
                </a:lnTo>
                <a:cubicBezTo>
                  <a:pt x="322719" y="7144"/>
                  <a:pt x="347417" y="10851"/>
                  <a:pt x="354806" y="11907"/>
                </a:cubicBezTo>
                <a:cubicBezTo>
                  <a:pt x="363537" y="10319"/>
                  <a:pt x="372173" y="8057"/>
                  <a:pt x="381000" y="7144"/>
                </a:cubicBezTo>
                <a:lnTo>
                  <a:pt x="431006" y="2382"/>
                </a:lnTo>
                <a:cubicBezTo>
                  <a:pt x="487640" y="7530"/>
                  <a:pt x="461727" y="-3610"/>
                  <a:pt x="454819" y="100013"/>
                </a:cubicBezTo>
                <a:cubicBezTo>
                  <a:pt x="454213" y="109110"/>
                  <a:pt x="444014" y="119241"/>
                  <a:pt x="440531" y="126207"/>
                </a:cubicBezTo>
                <a:cubicBezTo>
                  <a:pt x="438150" y="130969"/>
                  <a:pt x="436583" y="136234"/>
                  <a:pt x="433388" y="140494"/>
                </a:cubicBezTo>
                <a:cubicBezTo>
                  <a:pt x="431671" y="142784"/>
                  <a:pt x="428417" y="143394"/>
                  <a:pt x="426244" y="145257"/>
                </a:cubicBezTo>
                <a:cubicBezTo>
                  <a:pt x="422835" y="148179"/>
                  <a:pt x="420527" y="152402"/>
                  <a:pt x="416719" y="154782"/>
                </a:cubicBezTo>
                <a:cubicBezTo>
                  <a:pt x="413944" y="156516"/>
                  <a:pt x="410299" y="156128"/>
                  <a:pt x="407194" y="157163"/>
                </a:cubicBezTo>
                <a:cubicBezTo>
                  <a:pt x="383693" y="164996"/>
                  <a:pt x="406900" y="159602"/>
                  <a:pt x="383381" y="164307"/>
                </a:cubicBezTo>
                <a:cubicBezTo>
                  <a:pt x="334962" y="162719"/>
                  <a:pt x="286488" y="162348"/>
                  <a:pt x="238125" y="159544"/>
                </a:cubicBezTo>
                <a:cubicBezTo>
                  <a:pt x="217142" y="158328"/>
                  <a:pt x="220578" y="153045"/>
                  <a:pt x="202406" y="145257"/>
                </a:cubicBezTo>
                <a:cubicBezTo>
                  <a:pt x="197095" y="142981"/>
                  <a:pt x="191294" y="142082"/>
                  <a:pt x="185738" y="140494"/>
                </a:cubicBezTo>
                <a:cubicBezTo>
                  <a:pt x="146240" y="116796"/>
                  <a:pt x="195846" y="144987"/>
                  <a:pt x="164306" y="130969"/>
                </a:cubicBezTo>
                <a:cubicBezTo>
                  <a:pt x="160077" y="129089"/>
                  <a:pt x="156540" y="125895"/>
                  <a:pt x="152400" y="123825"/>
                </a:cubicBezTo>
                <a:cubicBezTo>
                  <a:pt x="150155" y="122702"/>
                  <a:pt x="147541" y="122483"/>
                  <a:pt x="145256" y="121444"/>
                </a:cubicBezTo>
                <a:cubicBezTo>
                  <a:pt x="138793" y="118506"/>
                  <a:pt x="133094" y="113641"/>
                  <a:pt x="126206" y="111919"/>
                </a:cubicBezTo>
                <a:cubicBezTo>
                  <a:pt x="123031" y="111125"/>
                  <a:pt x="119828" y="110437"/>
                  <a:pt x="116681" y="109538"/>
                </a:cubicBezTo>
                <a:cubicBezTo>
                  <a:pt x="92728" y="102695"/>
                  <a:pt x="129845" y="112235"/>
                  <a:pt x="100013" y="104775"/>
                </a:cubicBezTo>
                <a:lnTo>
                  <a:pt x="83344" y="88107"/>
                </a:lnTo>
                <a:cubicBezTo>
                  <a:pt x="80963" y="85726"/>
                  <a:pt x="79002" y="82831"/>
                  <a:pt x="76200" y="80963"/>
                </a:cubicBezTo>
                <a:cubicBezTo>
                  <a:pt x="73819" y="79375"/>
                  <a:pt x="71255" y="78032"/>
                  <a:pt x="69056" y="76200"/>
                </a:cubicBezTo>
                <a:cubicBezTo>
                  <a:pt x="57165" y="66291"/>
                  <a:pt x="67324" y="70861"/>
                  <a:pt x="54769" y="66675"/>
                </a:cubicBezTo>
                <a:cubicBezTo>
                  <a:pt x="53181" y="64294"/>
                  <a:pt x="51669" y="61861"/>
                  <a:pt x="50006" y="59532"/>
                </a:cubicBezTo>
                <a:cubicBezTo>
                  <a:pt x="47699" y="56303"/>
                  <a:pt x="44638" y="53557"/>
                  <a:pt x="42863" y="50007"/>
                </a:cubicBezTo>
                <a:cubicBezTo>
                  <a:pt x="40618" y="45517"/>
                  <a:pt x="39688" y="40482"/>
                  <a:pt x="38100" y="35719"/>
                </a:cubicBezTo>
                <a:cubicBezTo>
                  <a:pt x="37306" y="33338"/>
                  <a:pt x="37112" y="30663"/>
                  <a:pt x="35719" y="28575"/>
                </a:cubicBezTo>
                <a:lnTo>
                  <a:pt x="30956" y="21432"/>
                </a:lnTo>
                <a:cubicBezTo>
                  <a:pt x="30162" y="19051"/>
                  <a:pt x="29119" y="16738"/>
                  <a:pt x="28575" y="14288"/>
                </a:cubicBezTo>
                <a:cubicBezTo>
                  <a:pt x="25933" y="2398"/>
                  <a:pt x="4762" y="2381"/>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 name="직선 연결선 5"/>
          <p:cNvCxnSpPr/>
          <p:nvPr/>
        </p:nvCxnSpPr>
        <p:spPr>
          <a:xfrm flipV="1">
            <a:off x="2184402" y="4297680"/>
            <a:ext cx="5313678" cy="3657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자유형 12"/>
          <p:cNvSpPr/>
          <p:nvPr/>
        </p:nvSpPr>
        <p:spPr>
          <a:xfrm>
            <a:off x="2206752" y="3145727"/>
            <a:ext cx="4864608" cy="2248007"/>
          </a:xfrm>
          <a:custGeom>
            <a:avLst/>
            <a:gdLst>
              <a:gd name="connsiteX0" fmla="*/ 0 w 4864608"/>
              <a:gd name="connsiteY0" fmla="*/ 1712785 h 2248007"/>
              <a:gd name="connsiteX1" fmla="*/ 1024128 w 4864608"/>
              <a:gd name="connsiteY1" fmla="*/ 5905 h 2248007"/>
              <a:gd name="connsiteX2" fmla="*/ 2852928 w 4864608"/>
              <a:gd name="connsiteY2" fmla="*/ 2237041 h 2248007"/>
              <a:gd name="connsiteX3" fmla="*/ 4059936 w 4864608"/>
              <a:gd name="connsiteY3" fmla="*/ 883729 h 2248007"/>
              <a:gd name="connsiteX4" fmla="*/ 4864608 w 4864608"/>
              <a:gd name="connsiteY4" fmla="*/ 1420177 h 224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08" h="2248007">
                <a:moveTo>
                  <a:pt x="0" y="1712785"/>
                </a:moveTo>
                <a:cubicBezTo>
                  <a:pt x="274320" y="815657"/>
                  <a:pt x="548640" y="-81471"/>
                  <a:pt x="1024128" y="5905"/>
                </a:cubicBezTo>
                <a:cubicBezTo>
                  <a:pt x="1499616" y="93281"/>
                  <a:pt x="2346960" y="2090737"/>
                  <a:pt x="2852928" y="2237041"/>
                </a:cubicBezTo>
                <a:cubicBezTo>
                  <a:pt x="3358896" y="2383345"/>
                  <a:pt x="3724656" y="1019873"/>
                  <a:pt x="4059936" y="883729"/>
                </a:cubicBezTo>
                <a:cubicBezTo>
                  <a:pt x="4395216" y="747585"/>
                  <a:pt x="4744720" y="1296225"/>
                  <a:pt x="4864608" y="1420177"/>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822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Motivation</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p:txBody>
          <a:bodyPr/>
          <a:lstStyle/>
          <a:p>
            <a:r>
              <a:rPr lang="en-US" altLang="ko-KR" dirty="0"/>
              <a:t>Static vs </a:t>
            </a:r>
            <a:r>
              <a:rPr lang="en-US" altLang="ko-KR" b="1" dirty="0"/>
              <a:t>Dynamic</a:t>
            </a:r>
            <a:r>
              <a:rPr lang="en-US" altLang="ko-KR" dirty="0"/>
              <a:t> Allocation</a:t>
            </a:r>
          </a:p>
          <a:p>
            <a:pPr lvl="1"/>
            <a:r>
              <a:rPr lang="en-US" altLang="ko-KR" dirty="0"/>
              <a:t>Colored areas representing speed-up that dynamic allocation does not reflect</a:t>
            </a:r>
            <a:endParaRPr lang="ko-KR" altLang="en-US" dirty="0"/>
          </a:p>
          <a:p>
            <a:endParaRPr lang="ko-KR" altLang="en-US" dirty="0"/>
          </a:p>
        </p:txBody>
      </p:sp>
      <p:grpSp>
        <p:nvGrpSpPr>
          <p:cNvPr id="4" name="그룹 3"/>
          <p:cNvGrpSpPr/>
          <p:nvPr/>
        </p:nvGrpSpPr>
        <p:grpSpPr>
          <a:xfrm>
            <a:off x="1583688" y="2297328"/>
            <a:ext cx="6345693" cy="4003366"/>
            <a:chOff x="1583688" y="2170328"/>
            <a:chExt cx="6345693" cy="4003366"/>
          </a:xfrm>
        </p:grpSpPr>
        <p:cxnSp>
          <p:nvCxnSpPr>
            <p:cNvPr id="5" name="직선 화살표 연결선 4"/>
            <p:cNvCxnSpPr/>
            <p:nvPr/>
          </p:nvCxnSpPr>
          <p:spPr>
            <a:xfrm>
              <a:off x="2184402" y="2354995"/>
              <a:ext cx="0" cy="3338512"/>
            </a:xfrm>
            <a:prstGeom prst="straightConnector1">
              <a:avLst/>
            </a:prstGeom>
            <a:ln w="603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 name="직선 화살표 연결선 6"/>
            <p:cNvCxnSpPr/>
            <p:nvPr/>
          </p:nvCxnSpPr>
          <p:spPr>
            <a:xfrm flipH="1">
              <a:off x="2184402" y="5693507"/>
              <a:ext cx="5464909" cy="0"/>
            </a:xfrm>
            <a:prstGeom prst="straightConnector1">
              <a:avLst/>
            </a:prstGeom>
            <a:ln w="603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26570" y="5712029"/>
              <a:ext cx="902811" cy="461665"/>
            </a:xfrm>
            <a:prstGeom prst="rect">
              <a:avLst/>
            </a:prstGeom>
            <a:noFill/>
          </p:spPr>
          <p:txBody>
            <a:bodyPr wrap="none" rtlCol="0">
              <a:spAutoFit/>
            </a:bodyPr>
            <a:lstStyle/>
            <a:p>
              <a:r>
                <a:rPr lang="en-US" altLang="ko-KR" sz="2400" b="1" dirty="0"/>
                <a:t>Time</a:t>
              </a:r>
              <a:endParaRPr lang="ko-KR" altLang="en-US" sz="2400" b="1" dirty="0"/>
            </a:p>
          </p:txBody>
        </p:sp>
        <p:sp>
          <p:nvSpPr>
            <p:cNvPr id="10" name="TextBox 9"/>
            <p:cNvSpPr txBox="1"/>
            <p:nvPr/>
          </p:nvSpPr>
          <p:spPr>
            <a:xfrm>
              <a:off x="1583688" y="2170328"/>
              <a:ext cx="553998" cy="3719424"/>
            </a:xfrm>
            <a:prstGeom prst="rect">
              <a:avLst/>
            </a:prstGeom>
            <a:noFill/>
          </p:spPr>
          <p:txBody>
            <a:bodyPr vert="vert270" wrap="square" rtlCol="0">
              <a:spAutoFit/>
            </a:bodyPr>
            <a:lstStyle/>
            <a:p>
              <a:r>
                <a:rPr lang="en-US" altLang="ko-KR" sz="2400" b="1" dirty="0">
                  <a:latin typeface="Arial" panose="020B0604020202020204" pitchFamily="34" charset="0"/>
                  <a:cs typeface="Arial" panose="020B0604020202020204" pitchFamily="34" charset="0"/>
                </a:rPr>
                <a:t>Optimal # of Processors</a:t>
              </a:r>
              <a:endParaRPr lang="ko-KR" altLang="en-US" sz="2400" b="1" dirty="0">
                <a:latin typeface="Arial" panose="020B0604020202020204" pitchFamily="34" charset="0"/>
                <a:cs typeface="Arial" panose="020B0604020202020204" pitchFamily="34" charset="0"/>
              </a:endParaRPr>
            </a:p>
          </p:txBody>
        </p:sp>
        <p:sp>
          <p:nvSpPr>
            <p:cNvPr id="54" name="자유형 53"/>
            <p:cNvSpPr/>
            <p:nvPr/>
          </p:nvSpPr>
          <p:spPr>
            <a:xfrm>
              <a:off x="2219325" y="3727450"/>
              <a:ext cx="344716" cy="990600"/>
            </a:xfrm>
            <a:custGeom>
              <a:avLst/>
              <a:gdLst>
                <a:gd name="connsiteX0" fmla="*/ 0 w 344716"/>
                <a:gd name="connsiteY0" fmla="*/ 990600 h 990600"/>
                <a:gd name="connsiteX1" fmla="*/ 0 w 344716"/>
                <a:gd name="connsiteY1" fmla="*/ 990600 h 990600"/>
                <a:gd name="connsiteX2" fmla="*/ 3175 w 344716"/>
                <a:gd name="connsiteY2" fmla="*/ 958850 h 990600"/>
                <a:gd name="connsiteX3" fmla="*/ 9525 w 344716"/>
                <a:gd name="connsiteY3" fmla="*/ 939800 h 990600"/>
                <a:gd name="connsiteX4" fmla="*/ 12700 w 344716"/>
                <a:gd name="connsiteY4" fmla="*/ 923925 h 990600"/>
                <a:gd name="connsiteX5" fmla="*/ 19050 w 344716"/>
                <a:gd name="connsiteY5" fmla="*/ 914400 h 990600"/>
                <a:gd name="connsiteX6" fmla="*/ 28575 w 344716"/>
                <a:gd name="connsiteY6" fmla="*/ 879475 h 990600"/>
                <a:gd name="connsiteX7" fmla="*/ 34925 w 344716"/>
                <a:gd name="connsiteY7" fmla="*/ 869950 h 990600"/>
                <a:gd name="connsiteX8" fmla="*/ 41275 w 344716"/>
                <a:gd name="connsiteY8" fmla="*/ 838200 h 990600"/>
                <a:gd name="connsiteX9" fmla="*/ 50800 w 344716"/>
                <a:gd name="connsiteY9" fmla="*/ 812800 h 990600"/>
                <a:gd name="connsiteX10" fmla="*/ 60325 w 344716"/>
                <a:gd name="connsiteY10" fmla="*/ 784225 h 990600"/>
                <a:gd name="connsiteX11" fmla="*/ 63500 w 344716"/>
                <a:gd name="connsiteY11" fmla="*/ 771525 h 990600"/>
                <a:gd name="connsiteX12" fmla="*/ 73025 w 344716"/>
                <a:gd name="connsiteY12" fmla="*/ 727075 h 990600"/>
                <a:gd name="connsiteX13" fmla="*/ 76200 w 344716"/>
                <a:gd name="connsiteY13" fmla="*/ 717550 h 990600"/>
                <a:gd name="connsiteX14" fmla="*/ 82550 w 344716"/>
                <a:gd name="connsiteY14" fmla="*/ 676275 h 990600"/>
                <a:gd name="connsiteX15" fmla="*/ 85725 w 344716"/>
                <a:gd name="connsiteY15" fmla="*/ 663575 h 990600"/>
                <a:gd name="connsiteX16" fmla="*/ 92075 w 344716"/>
                <a:gd name="connsiteY16" fmla="*/ 654050 h 990600"/>
                <a:gd name="connsiteX17" fmla="*/ 98425 w 344716"/>
                <a:gd name="connsiteY17" fmla="*/ 635000 h 990600"/>
                <a:gd name="connsiteX18" fmla="*/ 101600 w 344716"/>
                <a:gd name="connsiteY18" fmla="*/ 622300 h 990600"/>
                <a:gd name="connsiteX19" fmla="*/ 107950 w 344716"/>
                <a:gd name="connsiteY19" fmla="*/ 612775 h 990600"/>
                <a:gd name="connsiteX20" fmla="*/ 111125 w 344716"/>
                <a:gd name="connsiteY20" fmla="*/ 603250 h 990600"/>
                <a:gd name="connsiteX21" fmla="*/ 123825 w 344716"/>
                <a:gd name="connsiteY21" fmla="*/ 581025 h 990600"/>
                <a:gd name="connsiteX22" fmla="*/ 130175 w 344716"/>
                <a:gd name="connsiteY22" fmla="*/ 533400 h 990600"/>
                <a:gd name="connsiteX23" fmla="*/ 133350 w 344716"/>
                <a:gd name="connsiteY23" fmla="*/ 504825 h 990600"/>
                <a:gd name="connsiteX24" fmla="*/ 139700 w 344716"/>
                <a:gd name="connsiteY24" fmla="*/ 492125 h 990600"/>
                <a:gd name="connsiteX25" fmla="*/ 146050 w 344716"/>
                <a:gd name="connsiteY25" fmla="*/ 473075 h 990600"/>
                <a:gd name="connsiteX26" fmla="*/ 149225 w 344716"/>
                <a:gd name="connsiteY26" fmla="*/ 463550 h 990600"/>
                <a:gd name="connsiteX27" fmla="*/ 155575 w 344716"/>
                <a:gd name="connsiteY27" fmla="*/ 454025 h 990600"/>
                <a:gd name="connsiteX28" fmla="*/ 161925 w 344716"/>
                <a:gd name="connsiteY28" fmla="*/ 428625 h 990600"/>
                <a:gd name="connsiteX29" fmla="*/ 168275 w 344716"/>
                <a:gd name="connsiteY29" fmla="*/ 415925 h 990600"/>
                <a:gd name="connsiteX30" fmla="*/ 171450 w 344716"/>
                <a:gd name="connsiteY30" fmla="*/ 403225 h 990600"/>
                <a:gd name="connsiteX31" fmla="*/ 177800 w 344716"/>
                <a:gd name="connsiteY31" fmla="*/ 384175 h 990600"/>
                <a:gd name="connsiteX32" fmla="*/ 180975 w 344716"/>
                <a:gd name="connsiteY32" fmla="*/ 374650 h 990600"/>
                <a:gd name="connsiteX33" fmla="*/ 193675 w 344716"/>
                <a:gd name="connsiteY33" fmla="*/ 349250 h 990600"/>
                <a:gd name="connsiteX34" fmla="*/ 200025 w 344716"/>
                <a:gd name="connsiteY34" fmla="*/ 336550 h 990600"/>
                <a:gd name="connsiteX35" fmla="*/ 203200 w 344716"/>
                <a:gd name="connsiteY35" fmla="*/ 327025 h 990600"/>
                <a:gd name="connsiteX36" fmla="*/ 206375 w 344716"/>
                <a:gd name="connsiteY36" fmla="*/ 314325 h 990600"/>
                <a:gd name="connsiteX37" fmla="*/ 212725 w 344716"/>
                <a:gd name="connsiteY37" fmla="*/ 304800 h 990600"/>
                <a:gd name="connsiteX38" fmla="*/ 222250 w 344716"/>
                <a:gd name="connsiteY38" fmla="*/ 285750 h 990600"/>
                <a:gd name="connsiteX39" fmla="*/ 231775 w 344716"/>
                <a:gd name="connsiteY39" fmla="*/ 263525 h 990600"/>
                <a:gd name="connsiteX40" fmla="*/ 241300 w 344716"/>
                <a:gd name="connsiteY40" fmla="*/ 238125 h 990600"/>
                <a:gd name="connsiteX41" fmla="*/ 247650 w 344716"/>
                <a:gd name="connsiteY41" fmla="*/ 228600 h 990600"/>
                <a:gd name="connsiteX42" fmla="*/ 254000 w 344716"/>
                <a:gd name="connsiteY42" fmla="*/ 209550 h 990600"/>
                <a:gd name="connsiteX43" fmla="*/ 257175 w 344716"/>
                <a:gd name="connsiteY43" fmla="*/ 200025 h 990600"/>
                <a:gd name="connsiteX44" fmla="*/ 263525 w 344716"/>
                <a:gd name="connsiteY44" fmla="*/ 187325 h 990600"/>
                <a:gd name="connsiteX45" fmla="*/ 269875 w 344716"/>
                <a:gd name="connsiteY45" fmla="*/ 168275 h 990600"/>
                <a:gd name="connsiteX46" fmla="*/ 273050 w 344716"/>
                <a:gd name="connsiteY46" fmla="*/ 155575 h 990600"/>
                <a:gd name="connsiteX47" fmla="*/ 282575 w 344716"/>
                <a:gd name="connsiteY47" fmla="*/ 149225 h 990600"/>
                <a:gd name="connsiteX48" fmla="*/ 288925 w 344716"/>
                <a:gd name="connsiteY48" fmla="*/ 127000 h 990600"/>
                <a:gd name="connsiteX49" fmla="*/ 295275 w 344716"/>
                <a:gd name="connsiteY49" fmla="*/ 117475 h 990600"/>
                <a:gd name="connsiteX50" fmla="*/ 301625 w 344716"/>
                <a:gd name="connsiteY50" fmla="*/ 98425 h 990600"/>
                <a:gd name="connsiteX51" fmla="*/ 307975 w 344716"/>
                <a:gd name="connsiteY51" fmla="*/ 76200 h 990600"/>
                <a:gd name="connsiteX52" fmla="*/ 317500 w 344716"/>
                <a:gd name="connsiteY52" fmla="*/ 50800 h 990600"/>
                <a:gd name="connsiteX53" fmla="*/ 323850 w 344716"/>
                <a:gd name="connsiteY53" fmla="*/ 38100 h 990600"/>
                <a:gd name="connsiteX54" fmla="*/ 330200 w 344716"/>
                <a:gd name="connsiteY54" fmla="*/ 28575 h 990600"/>
                <a:gd name="connsiteX55" fmla="*/ 336550 w 344716"/>
                <a:gd name="connsiteY55" fmla="*/ 9525 h 990600"/>
                <a:gd name="connsiteX56" fmla="*/ 339725 w 344716"/>
                <a:gd name="connsiteY56" fmla="*/ 0 h 990600"/>
                <a:gd name="connsiteX57" fmla="*/ 339725 w 344716"/>
                <a:gd name="connsiteY57" fmla="*/ 165100 h 990600"/>
                <a:gd name="connsiteX58" fmla="*/ 336550 w 344716"/>
                <a:gd name="connsiteY58" fmla="*/ 177800 h 990600"/>
                <a:gd name="connsiteX59" fmla="*/ 336550 w 344716"/>
                <a:gd name="connsiteY59" fmla="*/ 320675 h 990600"/>
                <a:gd name="connsiteX60" fmla="*/ 333375 w 344716"/>
                <a:gd name="connsiteY60" fmla="*/ 542925 h 990600"/>
                <a:gd name="connsiteX61" fmla="*/ 327025 w 344716"/>
                <a:gd name="connsiteY61" fmla="*/ 654050 h 990600"/>
                <a:gd name="connsiteX62" fmla="*/ 323850 w 344716"/>
                <a:gd name="connsiteY62" fmla="*/ 844550 h 990600"/>
                <a:gd name="connsiteX63" fmla="*/ 320675 w 344716"/>
                <a:gd name="connsiteY63" fmla="*/ 854075 h 990600"/>
                <a:gd name="connsiteX64" fmla="*/ 317500 w 344716"/>
                <a:gd name="connsiteY64" fmla="*/ 892175 h 990600"/>
                <a:gd name="connsiteX65" fmla="*/ 320675 w 344716"/>
                <a:gd name="connsiteY65" fmla="*/ 952500 h 990600"/>
                <a:gd name="connsiteX66" fmla="*/ 320675 w 344716"/>
                <a:gd name="connsiteY66" fmla="*/ 984250 h 990600"/>
                <a:gd name="connsiteX67" fmla="*/ 0 w 344716"/>
                <a:gd name="connsiteY6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4716" h="990600">
                  <a:moveTo>
                    <a:pt x="0" y="990600"/>
                  </a:moveTo>
                  <a:lnTo>
                    <a:pt x="0" y="990600"/>
                  </a:lnTo>
                  <a:cubicBezTo>
                    <a:pt x="1058" y="980017"/>
                    <a:pt x="1215" y="969304"/>
                    <a:pt x="3175" y="958850"/>
                  </a:cubicBezTo>
                  <a:cubicBezTo>
                    <a:pt x="4409" y="952271"/>
                    <a:pt x="8212" y="946364"/>
                    <a:pt x="9525" y="939800"/>
                  </a:cubicBezTo>
                  <a:cubicBezTo>
                    <a:pt x="10583" y="934508"/>
                    <a:pt x="10805" y="928978"/>
                    <a:pt x="12700" y="923925"/>
                  </a:cubicBezTo>
                  <a:cubicBezTo>
                    <a:pt x="14040" y="920352"/>
                    <a:pt x="17500" y="917887"/>
                    <a:pt x="19050" y="914400"/>
                  </a:cubicBezTo>
                  <a:cubicBezTo>
                    <a:pt x="43776" y="858766"/>
                    <a:pt x="10648" y="927281"/>
                    <a:pt x="28575" y="879475"/>
                  </a:cubicBezTo>
                  <a:cubicBezTo>
                    <a:pt x="29915" y="875902"/>
                    <a:pt x="32808" y="873125"/>
                    <a:pt x="34925" y="869950"/>
                  </a:cubicBezTo>
                  <a:cubicBezTo>
                    <a:pt x="37042" y="859367"/>
                    <a:pt x="36448" y="847853"/>
                    <a:pt x="41275" y="838200"/>
                  </a:cubicBezTo>
                  <a:cubicBezTo>
                    <a:pt x="52390" y="815970"/>
                    <a:pt x="43883" y="835279"/>
                    <a:pt x="50800" y="812800"/>
                  </a:cubicBezTo>
                  <a:cubicBezTo>
                    <a:pt x="53753" y="803204"/>
                    <a:pt x="57890" y="793965"/>
                    <a:pt x="60325" y="784225"/>
                  </a:cubicBezTo>
                  <a:cubicBezTo>
                    <a:pt x="61383" y="779992"/>
                    <a:pt x="62586" y="775792"/>
                    <a:pt x="63500" y="771525"/>
                  </a:cubicBezTo>
                  <a:cubicBezTo>
                    <a:pt x="66624" y="756945"/>
                    <a:pt x="68883" y="741574"/>
                    <a:pt x="73025" y="727075"/>
                  </a:cubicBezTo>
                  <a:cubicBezTo>
                    <a:pt x="73944" y="723857"/>
                    <a:pt x="75142" y="720725"/>
                    <a:pt x="76200" y="717550"/>
                  </a:cubicBezTo>
                  <a:cubicBezTo>
                    <a:pt x="77725" y="706876"/>
                    <a:pt x="80347" y="687288"/>
                    <a:pt x="82550" y="676275"/>
                  </a:cubicBezTo>
                  <a:cubicBezTo>
                    <a:pt x="83406" y="671996"/>
                    <a:pt x="84006" y="667586"/>
                    <a:pt x="85725" y="663575"/>
                  </a:cubicBezTo>
                  <a:cubicBezTo>
                    <a:pt x="87228" y="660068"/>
                    <a:pt x="90525" y="657537"/>
                    <a:pt x="92075" y="654050"/>
                  </a:cubicBezTo>
                  <a:cubicBezTo>
                    <a:pt x="94793" y="647933"/>
                    <a:pt x="96802" y="641494"/>
                    <a:pt x="98425" y="635000"/>
                  </a:cubicBezTo>
                  <a:cubicBezTo>
                    <a:pt x="99483" y="630767"/>
                    <a:pt x="99881" y="626311"/>
                    <a:pt x="101600" y="622300"/>
                  </a:cubicBezTo>
                  <a:cubicBezTo>
                    <a:pt x="103103" y="618793"/>
                    <a:pt x="106243" y="616188"/>
                    <a:pt x="107950" y="612775"/>
                  </a:cubicBezTo>
                  <a:cubicBezTo>
                    <a:pt x="109447" y="609782"/>
                    <a:pt x="109807" y="606326"/>
                    <a:pt x="111125" y="603250"/>
                  </a:cubicBezTo>
                  <a:cubicBezTo>
                    <a:pt x="115959" y="591971"/>
                    <a:pt x="117448" y="590591"/>
                    <a:pt x="123825" y="581025"/>
                  </a:cubicBezTo>
                  <a:cubicBezTo>
                    <a:pt x="127007" y="558750"/>
                    <a:pt x="127440" y="556652"/>
                    <a:pt x="130175" y="533400"/>
                  </a:cubicBezTo>
                  <a:cubicBezTo>
                    <a:pt x="131295" y="523882"/>
                    <a:pt x="131195" y="514163"/>
                    <a:pt x="133350" y="504825"/>
                  </a:cubicBezTo>
                  <a:cubicBezTo>
                    <a:pt x="134414" y="500213"/>
                    <a:pt x="137942" y="496519"/>
                    <a:pt x="139700" y="492125"/>
                  </a:cubicBezTo>
                  <a:cubicBezTo>
                    <a:pt x="142186" y="485910"/>
                    <a:pt x="143933" y="479425"/>
                    <a:pt x="146050" y="473075"/>
                  </a:cubicBezTo>
                  <a:cubicBezTo>
                    <a:pt x="147108" y="469900"/>
                    <a:pt x="147369" y="466335"/>
                    <a:pt x="149225" y="463550"/>
                  </a:cubicBezTo>
                  <a:lnTo>
                    <a:pt x="155575" y="454025"/>
                  </a:lnTo>
                  <a:cubicBezTo>
                    <a:pt x="157692" y="445558"/>
                    <a:pt x="158022" y="436431"/>
                    <a:pt x="161925" y="428625"/>
                  </a:cubicBezTo>
                  <a:cubicBezTo>
                    <a:pt x="164042" y="424392"/>
                    <a:pt x="166613" y="420357"/>
                    <a:pt x="168275" y="415925"/>
                  </a:cubicBezTo>
                  <a:cubicBezTo>
                    <a:pt x="169807" y="411839"/>
                    <a:pt x="170196" y="407405"/>
                    <a:pt x="171450" y="403225"/>
                  </a:cubicBezTo>
                  <a:cubicBezTo>
                    <a:pt x="173373" y="396814"/>
                    <a:pt x="175683" y="390525"/>
                    <a:pt x="177800" y="384175"/>
                  </a:cubicBezTo>
                  <a:cubicBezTo>
                    <a:pt x="178858" y="381000"/>
                    <a:pt x="179478" y="377643"/>
                    <a:pt x="180975" y="374650"/>
                  </a:cubicBezTo>
                  <a:lnTo>
                    <a:pt x="193675" y="349250"/>
                  </a:lnTo>
                  <a:cubicBezTo>
                    <a:pt x="195792" y="345017"/>
                    <a:pt x="198528" y="341040"/>
                    <a:pt x="200025" y="336550"/>
                  </a:cubicBezTo>
                  <a:cubicBezTo>
                    <a:pt x="201083" y="333375"/>
                    <a:pt x="202281" y="330243"/>
                    <a:pt x="203200" y="327025"/>
                  </a:cubicBezTo>
                  <a:cubicBezTo>
                    <a:pt x="204399" y="322829"/>
                    <a:pt x="204656" y="318336"/>
                    <a:pt x="206375" y="314325"/>
                  </a:cubicBezTo>
                  <a:cubicBezTo>
                    <a:pt x="207878" y="310818"/>
                    <a:pt x="211018" y="308213"/>
                    <a:pt x="212725" y="304800"/>
                  </a:cubicBezTo>
                  <a:cubicBezTo>
                    <a:pt x="225870" y="278510"/>
                    <a:pt x="204052" y="313047"/>
                    <a:pt x="222250" y="285750"/>
                  </a:cubicBezTo>
                  <a:cubicBezTo>
                    <a:pt x="231365" y="249289"/>
                    <a:pt x="218619" y="294222"/>
                    <a:pt x="231775" y="263525"/>
                  </a:cubicBezTo>
                  <a:cubicBezTo>
                    <a:pt x="245169" y="232272"/>
                    <a:pt x="223160" y="269871"/>
                    <a:pt x="241300" y="238125"/>
                  </a:cubicBezTo>
                  <a:cubicBezTo>
                    <a:pt x="243193" y="234812"/>
                    <a:pt x="246100" y="232087"/>
                    <a:pt x="247650" y="228600"/>
                  </a:cubicBezTo>
                  <a:cubicBezTo>
                    <a:pt x="250368" y="222483"/>
                    <a:pt x="251883" y="215900"/>
                    <a:pt x="254000" y="209550"/>
                  </a:cubicBezTo>
                  <a:cubicBezTo>
                    <a:pt x="255058" y="206375"/>
                    <a:pt x="255678" y="203018"/>
                    <a:pt x="257175" y="200025"/>
                  </a:cubicBezTo>
                  <a:cubicBezTo>
                    <a:pt x="259292" y="195792"/>
                    <a:pt x="261767" y="191719"/>
                    <a:pt x="263525" y="187325"/>
                  </a:cubicBezTo>
                  <a:cubicBezTo>
                    <a:pt x="266011" y="181110"/>
                    <a:pt x="268252" y="174769"/>
                    <a:pt x="269875" y="168275"/>
                  </a:cubicBezTo>
                  <a:cubicBezTo>
                    <a:pt x="270933" y="164042"/>
                    <a:pt x="270629" y="159206"/>
                    <a:pt x="273050" y="155575"/>
                  </a:cubicBezTo>
                  <a:cubicBezTo>
                    <a:pt x="275167" y="152400"/>
                    <a:pt x="279400" y="151342"/>
                    <a:pt x="282575" y="149225"/>
                  </a:cubicBezTo>
                  <a:cubicBezTo>
                    <a:pt x="283592" y="145156"/>
                    <a:pt x="286648" y="131555"/>
                    <a:pt x="288925" y="127000"/>
                  </a:cubicBezTo>
                  <a:cubicBezTo>
                    <a:pt x="290632" y="123587"/>
                    <a:pt x="293725" y="120962"/>
                    <a:pt x="295275" y="117475"/>
                  </a:cubicBezTo>
                  <a:cubicBezTo>
                    <a:pt x="297993" y="111358"/>
                    <a:pt x="299508" y="104775"/>
                    <a:pt x="301625" y="98425"/>
                  </a:cubicBezTo>
                  <a:cubicBezTo>
                    <a:pt x="309238" y="75587"/>
                    <a:pt x="300002" y="104107"/>
                    <a:pt x="307975" y="76200"/>
                  </a:cubicBezTo>
                  <a:cubicBezTo>
                    <a:pt x="310070" y="68869"/>
                    <a:pt x="314816" y="56839"/>
                    <a:pt x="317500" y="50800"/>
                  </a:cubicBezTo>
                  <a:cubicBezTo>
                    <a:pt x="319422" y="46475"/>
                    <a:pt x="321502" y="42209"/>
                    <a:pt x="323850" y="38100"/>
                  </a:cubicBezTo>
                  <a:cubicBezTo>
                    <a:pt x="325743" y="34787"/>
                    <a:pt x="328650" y="32062"/>
                    <a:pt x="330200" y="28575"/>
                  </a:cubicBezTo>
                  <a:cubicBezTo>
                    <a:pt x="332918" y="22458"/>
                    <a:pt x="334433" y="15875"/>
                    <a:pt x="336550" y="9525"/>
                  </a:cubicBezTo>
                  <a:lnTo>
                    <a:pt x="339725" y="0"/>
                  </a:lnTo>
                  <a:cubicBezTo>
                    <a:pt x="347498" y="69954"/>
                    <a:pt x="345162" y="37342"/>
                    <a:pt x="339725" y="165100"/>
                  </a:cubicBezTo>
                  <a:cubicBezTo>
                    <a:pt x="339539" y="169460"/>
                    <a:pt x="337608" y="173567"/>
                    <a:pt x="336550" y="177800"/>
                  </a:cubicBezTo>
                  <a:cubicBezTo>
                    <a:pt x="329308" y="271950"/>
                    <a:pt x="336550" y="158405"/>
                    <a:pt x="336550" y="320675"/>
                  </a:cubicBezTo>
                  <a:cubicBezTo>
                    <a:pt x="336550" y="394766"/>
                    <a:pt x="335491" y="468864"/>
                    <a:pt x="333375" y="542925"/>
                  </a:cubicBezTo>
                  <a:cubicBezTo>
                    <a:pt x="332315" y="580012"/>
                    <a:pt x="327025" y="654050"/>
                    <a:pt x="327025" y="654050"/>
                  </a:cubicBezTo>
                  <a:cubicBezTo>
                    <a:pt x="325967" y="717550"/>
                    <a:pt x="325865" y="781073"/>
                    <a:pt x="323850" y="844550"/>
                  </a:cubicBezTo>
                  <a:cubicBezTo>
                    <a:pt x="323744" y="847895"/>
                    <a:pt x="321117" y="850758"/>
                    <a:pt x="320675" y="854075"/>
                  </a:cubicBezTo>
                  <a:cubicBezTo>
                    <a:pt x="318991" y="866707"/>
                    <a:pt x="318558" y="879475"/>
                    <a:pt x="317500" y="892175"/>
                  </a:cubicBezTo>
                  <a:cubicBezTo>
                    <a:pt x="318558" y="912283"/>
                    <a:pt x="319069" y="932428"/>
                    <a:pt x="320675" y="952500"/>
                  </a:cubicBezTo>
                  <a:cubicBezTo>
                    <a:pt x="323034" y="981988"/>
                    <a:pt x="326451" y="961147"/>
                    <a:pt x="320675" y="984250"/>
                  </a:cubicBezTo>
                  <a:cubicBezTo>
                    <a:pt x="162006" y="977351"/>
                    <a:pt x="53446" y="989542"/>
                    <a:pt x="0" y="99060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자유형 54"/>
            <p:cNvSpPr/>
            <p:nvPr/>
          </p:nvSpPr>
          <p:spPr>
            <a:xfrm>
              <a:off x="2534131" y="3200400"/>
              <a:ext cx="329719" cy="520700"/>
            </a:xfrm>
            <a:custGeom>
              <a:avLst/>
              <a:gdLst>
                <a:gd name="connsiteX0" fmla="*/ 12219 w 329719"/>
                <a:gd name="connsiteY0" fmla="*/ 511175 h 520700"/>
                <a:gd name="connsiteX1" fmla="*/ 59844 w 329719"/>
                <a:gd name="connsiteY1" fmla="*/ 415925 h 520700"/>
                <a:gd name="connsiteX2" fmla="*/ 63019 w 329719"/>
                <a:gd name="connsiteY2" fmla="*/ 406400 h 520700"/>
                <a:gd name="connsiteX3" fmla="*/ 69369 w 329719"/>
                <a:gd name="connsiteY3" fmla="*/ 396875 h 520700"/>
                <a:gd name="connsiteX4" fmla="*/ 78894 w 329719"/>
                <a:gd name="connsiteY4" fmla="*/ 381000 h 520700"/>
                <a:gd name="connsiteX5" fmla="*/ 91594 w 329719"/>
                <a:gd name="connsiteY5" fmla="*/ 361950 h 520700"/>
                <a:gd name="connsiteX6" fmla="*/ 97944 w 329719"/>
                <a:gd name="connsiteY6" fmla="*/ 339725 h 520700"/>
                <a:gd name="connsiteX7" fmla="*/ 110644 w 329719"/>
                <a:gd name="connsiteY7" fmla="*/ 317500 h 520700"/>
                <a:gd name="connsiteX8" fmla="*/ 123344 w 329719"/>
                <a:gd name="connsiteY8" fmla="*/ 288925 h 520700"/>
                <a:gd name="connsiteX9" fmla="*/ 129694 w 329719"/>
                <a:gd name="connsiteY9" fmla="*/ 276225 h 520700"/>
                <a:gd name="connsiteX10" fmla="*/ 142394 w 329719"/>
                <a:gd name="connsiteY10" fmla="*/ 257175 h 520700"/>
                <a:gd name="connsiteX11" fmla="*/ 145569 w 329719"/>
                <a:gd name="connsiteY11" fmla="*/ 244475 h 520700"/>
                <a:gd name="connsiteX12" fmla="*/ 155094 w 329719"/>
                <a:gd name="connsiteY12" fmla="*/ 234950 h 520700"/>
                <a:gd name="connsiteX13" fmla="*/ 161444 w 329719"/>
                <a:gd name="connsiteY13" fmla="*/ 222250 h 520700"/>
                <a:gd name="connsiteX14" fmla="*/ 167794 w 329719"/>
                <a:gd name="connsiteY14" fmla="*/ 212725 h 520700"/>
                <a:gd name="connsiteX15" fmla="*/ 174144 w 329719"/>
                <a:gd name="connsiteY15" fmla="*/ 193675 h 520700"/>
                <a:gd name="connsiteX16" fmla="*/ 186844 w 329719"/>
                <a:gd name="connsiteY16" fmla="*/ 174625 h 520700"/>
                <a:gd name="connsiteX17" fmla="*/ 193194 w 329719"/>
                <a:gd name="connsiteY17" fmla="*/ 155575 h 520700"/>
                <a:gd name="connsiteX18" fmla="*/ 196369 w 329719"/>
                <a:gd name="connsiteY18" fmla="*/ 146050 h 520700"/>
                <a:gd name="connsiteX19" fmla="*/ 209069 w 329719"/>
                <a:gd name="connsiteY19" fmla="*/ 127000 h 520700"/>
                <a:gd name="connsiteX20" fmla="*/ 215419 w 329719"/>
                <a:gd name="connsiteY20" fmla="*/ 114300 h 520700"/>
                <a:gd name="connsiteX21" fmla="*/ 221769 w 329719"/>
                <a:gd name="connsiteY21" fmla="*/ 104775 h 520700"/>
                <a:gd name="connsiteX22" fmla="*/ 224944 w 329719"/>
                <a:gd name="connsiteY22" fmla="*/ 95250 h 520700"/>
                <a:gd name="connsiteX23" fmla="*/ 234469 w 329719"/>
                <a:gd name="connsiteY23" fmla="*/ 82550 h 520700"/>
                <a:gd name="connsiteX24" fmla="*/ 263044 w 329719"/>
                <a:gd name="connsiteY24" fmla="*/ 57150 h 520700"/>
                <a:gd name="connsiteX25" fmla="*/ 269394 w 329719"/>
                <a:gd name="connsiteY25" fmla="*/ 47625 h 520700"/>
                <a:gd name="connsiteX26" fmla="*/ 288444 w 329719"/>
                <a:gd name="connsiteY26" fmla="*/ 34925 h 520700"/>
                <a:gd name="connsiteX27" fmla="*/ 301144 w 329719"/>
                <a:gd name="connsiteY27" fmla="*/ 15875 h 520700"/>
                <a:gd name="connsiteX28" fmla="*/ 313844 w 329719"/>
                <a:gd name="connsiteY28" fmla="*/ 0 h 520700"/>
                <a:gd name="connsiteX29" fmla="*/ 326544 w 329719"/>
                <a:gd name="connsiteY29" fmla="*/ 25400 h 520700"/>
                <a:gd name="connsiteX30" fmla="*/ 329719 w 329719"/>
                <a:gd name="connsiteY30" fmla="*/ 133350 h 520700"/>
                <a:gd name="connsiteX31" fmla="*/ 326544 w 329719"/>
                <a:gd name="connsiteY31" fmla="*/ 441325 h 520700"/>
                <a:gd name="connsiteX32" fmla="*/ 329719 w 329719"/>
                <a:gd name="connsiteY32" fmla="*/ 482600 h 520700"/>
                <a:gd name="connsiteX33" fmla="*/ 326544 w 329719"/>
                <a:gd name="connsiteY33" fmla="*/ 492125 h 520700"/>
                <a:gd name="connsiteX34" fmla="*/ 317019 w 329719"/>
                <a:gd name="connsiteY34" fmla="*/ 520700 h 520700"/>
                <a:gd name="connsiteX35" fmla="*/ 218594 w 329719"/>
                <a:gd name="connsiteY35" fmla="*/ 517525 h 520700"/>
                <a:gd name="connsiteX36" fmla="*/ 202719 w 329719"/>
                <a:gd name="connsiteY36" fmla="*/ 514350 h 520700"/>
                <a:gd name="connsiteX37" fmla="*/ 148744 w 329719"/>
                <a:gd name="connsiteY37" fmla="*/ 508000 h 520700"/>
                <a:gd name="connsiteX38" fmla="*/ 43969 w 329719"/>
                <a:gd name="connsiteY38" fmla="*/ 511175 h 520700"/>
                <a:gd name="connsiteX39" fmla="*/ 12219 w 329719"/>
                <a:gd name="connsiteY39" fmla="*/ 511175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9719" h="520700">
                  <a:moveTo>
                    <a:pt x="12219" y="511175"/>
                  </a:moveTo>
                  <a:cubicBezTo>
                    <a:pt x="14865" y="495300"/>
                    <a:pt x="44357" y="447866"/>
                    <a:pt x="59844" y="415925"/>
                  </a:cubicBezTo>
                  <a:cubicBezTo>
                    <a:pt x="61304" y="412914"/>
                    <a:pt x="61522" y="409393"/>
                    <a:pt x="63019" y="406400"/>
                  </a:cubicBezTo>
                  <a:cubicBezTo>
                    <a:pt x="64726" y="402987"/>
                    <a:pt x="67347" y="400111"/>
                    <a:pt x="69369" y="396875"/>
                  </a:cubicBezTo>
                  <a:cubicBezTo>
                    <a:pt x="72640" y="391642"/>
                    <a:pt x="75581" y="386206"/>
                    <a:pt x="78894" y="381000"/>
                  </a:cubicBezTo>
                  <a:cubicBezTo>
                    <a:pt x="82991" y="374561"/>
                    <a:pt x="91594" y="361950"/>
                    <a:pt x="91594" y="361950"/>
                  </a:cubicBezTo>
                  <a:cubicBezTo>
                    <a:pt x="92611" y="357881"/>
                    <a:pt x="95667" y="344280"/>
                    <a:pt x="97944" y="339725"/>
                  </a:cubicBezTo>
                  <a:cubicBezTo>
                    <a:pt x="109399" y="316814"/>
                    <a:pt x="99511" y="345332"/>
                    <a:pt x="110644" y="317500"/>
                  </a:cubicBezTo>
                  <a:cubicBezTo>
                    <a:pt x="129122" y="271304"/>
                    <a:pt x="107055" y="317431"/>
                    <a:pt x="123344" y="288925"/>
                  </a:cubicBezTo>
                  <a:cubicBezTo>
                    <a:pt x="125692" y="284816"/>
                    <a:pt x="127259" y="280284"/>
                    <a:pt x="129694" y="276225"/>
                  </a:cubicBezTo>
                  <a:cubicBezTo>
                    <a:pt x="133621" y="269681"/>
                    <a:pt x="142394" y="257175"/>
                    <a:pt x="142394" y="257175"/>
                  </a:cubicBezTo>
                  <a:cubicBezTo>
                    <a:pt x="143452" y="252942"/>
                    <a:pt x="143404" y="248264"/>
                    <a:pt x="145569" y="244475"/>
                  </a:cubicBezTo>
                  <a:cubicBezTo>
                    <a:pt x="147797" y="240576"/>
                    <a:pt x="152484" y="238604"/>
                    <a:pt x="155094" y="234950"/>
                  </a:cubicBezTo>
                  <a:cubicBezTo>
                    <a:pt x="157845" y="231099"/>
                    <a:pt x="159096" y="226359"/>
                    <a:pt x="161444" y="222250"/>
                  </a:cubicBezTo>
                  <a:cubicBezTo>
                    <a:pt x="163337" y="218937"/>
                    <a:pt x="166244" y="216212"/>
                    <a:pt x="167794" y="212725"/>
                  </a:cubicBezTo>
                  <a:cubicBezTo>
                    <a:pt x="170512" y="206608"/>
                    <a:pt x="170431" y="199244"/>
                    <a:pt x="174144" y="193675"/>
                  </a:cubicBezTo>
                  <a:cubicBezTo>
                    <a:pt x="178377" y="187325"/>
                    <a:pt x="184431" y="181865"/>
                    <a:pt x="186844" y="174625"/>
                  </a:cubicBezTo>
                  <a:lnTo>
                    <a:pt x="193194" y="155575"/>
                  </a:lnTo>
                  <a:cubicBezTo>
                    <a:pt x="194252" y="152400"/>
                    <a:pt x="194513" y="148835"/>
                    <a:pt x="196369" y="146050"/>
                  </a:cubicBezTo>
                  <a:cubicBezTo>
                    <a:pt x="200602" y="139700"/>
                    <a:pt x="205656" y="133826"/>
                    <a:pt x="209069" y="127000"/>
                  </a:cubicBezTo>
                  <a:cubicBezTo>
                    <a:pt x="211186" y="122767"/>
                    <a:pt x="213071" y="118409"/>
                    <a:pt x="215419" y="114300"/>
                  </a:cubicBezTo>
                  <a:cubicBezTo>
                    <a:pt x="217312" y="110987"/>
                    <a:pt x="220062" y="108188"/>
                    <a:pt x="221769" y="104775"/>
                  </a:cubicBezTo>
                  <a:cubicBezTo>
                    <a:pt x="223266" y="101782"/>
                    <a:pt x="223284" y="98156"/>
                    <a:pt x="224944" y="95250"/>
                  </a:cubicBezTo>
                  <a:cubicBezTo>
                    <a:pt x="227569" y="90656"/>
                    <a:pt x="230929" y="86483"/>
                    <a:pt x="234469" y="82550"/>
                  </a:cubicBezTo>
                  <a:cubicBezTo>
                    <a:pt x="250780" y="64426"/>
                    <a:pt x="248357" y="66941"/>
                    <a:pt x="263044" y="57150"/>
                  </a:cubicBezTo>
                  <a:cubicBezTo>
                    <a:pt x="265161" y="53975"/>
                    <a:pt x="266522" y="50138"/>
                    <a:pt x="269394" y="47625"/>
                  </a:cubicBezTo>
                  <a:cubicBezTo>
                    <a:pt x="275137" y="42599"/>
                    <a:pt x="288444" y="34925"/>
                    <a:pt x="288444" y="34925"/>
                  </a:cubicBezTo>
                  <a:cubicBezTo>
                    <a:pt x="295993" y="12277"/>
                    <a:pt x="285289" y="39658"/>
                    <a:pt x="301144" y="15875"/>
                  </a:cubicBezTo>
                  <a:cubicBezTo>
                    <a:pt x="313413" y="-2528"/>
                    <a:pt x="292542" y="14202"/>
                    <a:pt x="313844" y="0"/>
                  </a:cubicBezTo>
                  <a:cubicBezTo>
                    <a:pt x="329376" y="5177"/>
                    <a:pt x="325338" y="676"/>
                    <a:pt x="326544" y="25400"/>
                  </a:cubicBezTo>
                  <a:cubicBezTo>
                    <a:pt x="328298" y="61356"/>
                    <a:pt x="328661" y="97367"/>
                    <a:pt x="329719" y="133350"/>
                  </a:cubicBezTo>
                  <a:cubicBezTo>
                    <a:pt x="328661" y="236008"/>
                    <a:pt x="326544" y="338661"/>
                    <a:pt x="326544" y="441325"/>
                  </a:cubicBezTo>
                  <a:cubicBezTo>
                    <a:pt x="326544" y="455124"/>
                    <a:pt x="329719" y="468801"/>
                    <a:pt x="329719" y="482600"/>
                  </a:cubicBezTo>
                  <a:cubicBezTo>
                    <a:pt x="329719" y="485947"/>
                    <a:pt x="327463" y="488907"/>
                    <a:pt x="326544" y="492125"/>
                  </a:cubicBezTo>
                  <a:cubicBezTo>
                    <a:pt x="319708" y="516051"/>
                    <a:pt x="327966" y="493333"/>
                    <a:pt x="317019" y="520700"/>
                  </a:cubicBezTo>
                  <a:cubicBezTo>
                    <a:pt x="284211" y="519642"/>
                    <a:pt x="251369" y="519346"/>
                    <a:pt x="218594" y="517525"/>
                  </a:cubicBezTo>
                  <a:cubicBezTo>
                    <a:pt x="213206" y="517226"/>
                    <a:pt x="208042" y="515237"/>
                    <a:pt x="202719" y="514350"/>
                  </a:cubicBezTo>
                  <a:cubicBezTo>
                    <a:pt x="181663" y="510841"/>
                    <a:pt x="171315" y="510257"/>
                    <a:pt x="148744" y="508000"/>
                  </a:cubicBezTo>
                  <a:cubicBezTo>
                    <a:pt x="113819" y="509058"/>
                    <a:pt x="78862" y="509339"/>
                    <a:pt x="43969" y="511175"/>
                  </a:cubicBezTo>
                  <a:cubicBezTo>
                    <a:pt x="-28187" y="514973"/>
                    <a:pt x="9573" y="527050"/>
                    <a:pt x="12219" y="51117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자유형 55"/>
            <p:cNvSpPr/>
            <p:nvPr/>
          </p:nvSpPr>
          <p:spPr>
            <a:xfrm>
              <a:off x="2852402" y="3025775"/>
              <a:ext cx="643272" cy="165100"/>
            </a:xfrm>
            <a:custGeom>
              <a:avLst/>
              <a:gdLst>
                <a:gd name="connsiteX0" fmla="*/ 1923 w 643272"/>
                <a:gd name="connsiteY0" fmla="*/ 155575 h 165100"/>
                <a:gd name="connsiteX1" fmla="*/ 81298 w 643272"/>
                <a:gd name="connsiteY1" fmla="*/ 95250 h 165100"/>
                <a:gd name="connsiteX2" fmla="*/ 100348 w 643272"/>
                <a:gd name="connsiteY2" fmla="*/ 76200 h 165100"/>
                <a:gd name="connsiteX3" fmla="*/ 119398 w 643272"/>
                <a:gd name="connsiteY3" fmla="*/ 63500 h 165100"/>
                <a:gd name="connsiteX4" fmla="*/ 128923 w 643272"/>
                <a:gd name="connsiteY4" fmla="*/ 57150 h 165100"/>
                <a:gd name="connsiteX5" fmla="*/ 160673 w 643272"/>
                <a:gd name="connsiteY5" fmla="*/ 44450 h 165100"/>
                <a:gd name="connsiteX6" fmla="*/ 170198 w 643272"/>
                <a:gd name="connsiteY6" fmla="*/ 41275 h 165100"/>
                <a:gd name="connsiteX7" fmla="*/ 201948 w 643272"/>
                <a:gd name="connsiteY7" fmla="*/ 31750 h 165100"/>
                <a:gd name="connsiteX8" fmla="*/ 211473 w 643272"/>
                <a:gd name="connsiteY8" fmla="*/ 25400 h 165100"/>
                <a:gd name="connsiteX9" fmla="*/ 233698 w 643272"/>
                <a:gd name="connsiteY9" fmla="*/ 19050 h 165100"/>
                <a:gd name="connsiteX10" fmla="*/ 243223 w 643272"/>
                <a:gd name="connsiteY10" fmla="*/ 12700 h 165100"/>
                <a:gd name="connsiteX11" fmla="*/ 252748 w 643272"/>
                <a:gd name="connsiteY11" fmla="*/ 9525 h 165100"/>
                <a:gd name="connsiteX12" fmla="*/ 300373 w 643272"/>
                <a:gd name="connsiteY12" fmla="*/ 3175 h 165100"/>
                <a:gd name="connsiteX13" fmla="*/ 313073 w 643272"/>
                <a:gd name="connsiteY13" fmla="*/ 0 h 165100"/>
                <a:gd name="connsiteX14" fmla="*/ 382923 w 643272"/>
                <a:gd name="connsiteY14" fmla="*/ 3175 h 165100"/>
                <a:gd name="connsiteX15" fmla="*/ 392448 w 643272"/>
                <a:gd name="connsiteY15" fmla="*/ 6350 h 165100"/>
                <a:gd name="connsiteX16" fmla="*/ 405148 w 643272"/>
                <a:gd name="connsiteY16" fmla="*/ 9525 h 165100"/>
                <a:gd name="connsiteX17" fmla="*/ 421023 w 643272"/>
                <a:gd name="connsiteY17" fmla="*/ 25400 h 165100"/>
                <a:gd name="connsiteX18" fmla="*/ 436898 w 643272"/>
                <a:gd name="connsiteY18" fmla="*/ 44450 h 165100"/>
                <a:gd name="connsiteX19" fmla="*/ 433723 w 643272"/>
                <a:gd name="connsiteY19" fmla="*/ 41275 h 165100"/>
                <a:gd name="connsiteX20" fmla="*/ 427373 w 643272"/>
                <a:gd name="connsiteY20" fmla="*/ 31750 h 165100"/>
                <a:gd name="connsiteX21" fmla="*/ 455948 w 643272"/>
                <a:gd name="connsiteY21" fmla="*/ 25400 h 165100"/>
                <a:gd name="connsiteX22" fmla="*/ 465473 w 643272"/>
                <a:gd name="connsiteY22" fmla="*/ 28575 h 165100"/>
                <a:gd name="connsiteX23" fmla="*/ 478173 w 643272"/>
                <a:gd name="connsiteY23" fmla="*/ 47625 h 165100"/>
                <a:gd name="connsiteX24" fmla="*/ 484523 w 643272"/>
                <a:gd name="connsiteY24" fmla="*/ 57150 h 165100"/>
                <a:gd name="connsiteX25" fmla="*/ 494048 w 643272"/>
                <a:gd name="connsiteY25" fmla="*/ 63500 h 165100"/>
                <a:gd name="connsiteX26" fmla="*/ 503573 w 643272"/>
                <a:gd name="connsiteY26" fmla="*/ 66675 h 165100"/>
                <a:gd name="connsiteX27" fmla="*/ 551198 w 643272"/>
                <a:gd name="connsiteY27" fmla="*/ 79375 h 165100"/>
                <a:gd name="connsiteX28" fmla="*/ 570248 w 643272"/>
                <a:gd name="connsiteY28" fmla="*/ 92075 h 165100"/>
                <a:gd name="connsiteX29" fmla="*/ 579773 w 643272"/>
                <a:gd name="connsiteY29" fmla="*/ 98425 h 165100"/>
                <a:gd name="connsiteX30" fmla="*/ 598823 w 643272"/>
                <a:gd name="connsiteY30" fmla="*/ 117475 h 165100"/>
                <a:gd name="connsiteX31" fmla="*/ 611523 w 643272"/>
                <a:gd name="connsiteY31" fmla="*/ 130175 h 165100"/>
                <a:gd name="connsiteX32" fmla="*/ 630573 w 643272"/>
                <a:gd name="connsiteY32" fmla="*/ 142875 h 165100"/>
                <a:gd name="connsiteX33" fmla="*/ 633748 w 643272"/>
                <a:gd name="connsiteY33" fmla="*/ 152400 h 165100"/>
                <a:gd name="connsiteX34" fmla="*/ 633748 w 643272"/>
                <a:gd name="connsiteY34" fmla="*/ 165100 h 165100"/>
                <a:gd name="connsiteX35" fmla="*/ 363873 w 643272"/>
                <a:gd name="connsiteY35" fmla="*/ 161925 h 165100"/>
                <a:gd name="connsiteX36" fmla="*/ 335298 w 643272"/>
                <a:gd name="connsiteY36" fmla="*/ 155575 h 165100"/>
                <a:gd name="connsiteX37" fmla="*/ 284498 w 643272"/>
                <a:gd name="connsiteY37" fmla="*/ 152400 h 165100"/>
                <a:gd name="connsiteX38" fmla="*/ 122573 w 643272"/>
                <a:gd name="connsiteY38" fmla="*/ 149225 h 165100"/>
                <a:gd name="connsiteX39" fmla="*/ 24148 w 643272"/>
                <a:gd name="connsiteY39" fmla="*/ 149225 h 165100"/>
                <a:gd name="connsiteX40" fmla="*/ 1923 w 643272"/>
                <a:gd name="connsiteY40" fmla="*/ 155575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3272" h="165100">
                  <a:moveTo>
                    <a:pt x="1923" y="155575"/>
                  </a:moveTo>
                  <a:cubicBezTo>
                    <a:pt x="11448" y="146579"/>
                    <a:pt x="55430" y="116112"/>
                    <a:pt x="81298" y="95250"/>
                  </a:cubicBezTo>
                  <a:cubicBezTo>
                    <a:pt x="88288" y="89613"/>
                    <a:pt x="92876" y="81181"/>
                    <a:pt x="100348" y="76200"/>
                  </a:cubicBezTo>
                  <a:lnTo>
                    <a:pt x="119398" y="63500"/>
                  </a:lnTo>
                  <a:cubicBezTo>
                    <a:pt x="122573" y="61383"/>
                    <a:pt x="125510" y="58857"/>
                    <a:pt x="128923" y="57150"/>
                  </a:cubicBezTo>
                  <a:cubicBezTo>
                    <a:pt x="147610" y="47807"/>
                    <a:pt x="137133" y="52297"/>
                    <a:pt x="160673" y="44450"/>
                  </a:cubicBezTo>
                  <a:cubicBezTo>
                    <a:pt x="163848" y="43392"/>
                    <a:pt x="166951" y="42087"/>
                    <a:pt x="170198" y="41275"/>
                  </a:cubicBezTo>
                  <a:cubicBezTo>
                    <a:pt x="177297" y="39500"/>
                    <a:pt x="197310" y="34842"/>
                    <a:pt x="201948" y="31750"/>
                  </a:cubicBezTo>
                  <a:cubicBezTo>
                    <a:pt x="205123" y="29633"/>
                    <a:pt x="208060" y="27107"/>
                    <a:pt x="211473" y="25400"/>
                  </a:cubicBezTo>
                  <a:cubicBezTo>
                    <a:pt x="216028" y="23123"/>
                    <a:pt x="229629" y="20067"/>
                    <a:pt x="233698" y="19050"/>
                  </a:cubicBezTo>
                  <a:cubicBezTo>
                    <a:pt x="236873" y="16933"/>
                    <a:pt x="239810" y="14407"/>
                    <a:pt x="243223" y="12700"/>
                  </a:cubicBezTo>
                  <a:cubicBezTo>
                    <a:pt x="246216" y="11203"/>
                    <a:pt x="249447" y="10075"/>
                    <a:pt x="252748" y="9525"/>
                  </a:cubicBezTo>
                  <a:cubicBezTo>
                    <a:pt x="268546" y="6892"/>
                    <a:pt x="284553" y="5673"/>
                    <a:pt x="300373" y="3175"/>
                  </a:cubicBezTo>
                  <a:cubicBezTo>
                    <a:pt x="304683" y="2494"/>
                    <a:pt x="308840" y="1058"/>
                    <a:pt x="313073" y="0"/>
                  </a:cubicBezTo>
                  <a:cubicBezTo>
                    <a:pt x="336356" y="1058"/>
                    <a:pt x="359690" y="1316"/>
                    <a:pt x="382923" y="3175"/>
                  </a:cubicBezTo>
                  <a:cubicBezTo>
                    <a:pt x="386259" y="3442"/>
                    <a:pt x="389230" y="5431"/>
                    <a:pt x="392448" y="6350"/>
                  </a:cubicBezTo>
                  <a:cubicBezTo>
                    <a:pt x="396644" y="7549"/>
                    <a:pt x="400915" y="8467"/>
                    <a:pt x="405148" y="9525"/>
                  </a:cubicBezTo>
                  <a:cubicBezTo>
                    <a:pt x="422610" y="21167"/>
                    <a:pt x="407794" y="9525"/>
                    <a:pt x="421023" y="25400"/>
                  </a:cubicBezTo>
                  <a:cubicBezTo>
                    <a:pt x="441395" y="49846"/>
                    <a:pt x="421132" y="20801"/>
                    <a:pt x="436898" y="44450"/>
                  </a:cubicBezTo>
                  <a:cubicBezTo>
                    <a:pt x="442981" y="68782"/>
                    <a:pt x="439701" y="53231"/>
                    <a:pt x="433723" y="41275"/>
                  </a:cubicBezTo>
                  <a:cubicBezTo>
                    <a:pt x="432016" y="37862"/>
                    <a:pt x="429490" y="34925"/>
                    <a:pt x="427373" y="31750"/>
                  </a:cubicBezTo>
                  <a:cubicBezTo>
                    <a:pt x="437195" y="28476"/>
                    <a:pt x="444772" y="25400"/>
                    <a:pt x="455948" y="25400"/>
                  </a:cubicBezTo>
                  <a:cubicBezTo>
                    <a:pt x="459295" y="25400"/>
                    <a:pt x="462298" y="27517"/>
                    <a:pt x="465473" y="28575"/>
                  </a:cubicBezTo>
                  <a:lnTo>
                    <a:pt x="478173" y="47625"/>
                  </a:lnTo>
                  <a:cubicBezTo>
                    <a:pt x="480290" y="50800"/>
                    <a:pt x="481348" y="55033"/>
                    <a:pt x="484523" y="57150"/>
                  </a:cubicBezTo>
                  <a:cubicBezTo>
                    <a:pt x="487698" y="59267"/>
                    <a:pt x="490635" y="61793"/>
                    <a:pt x="494048" y="63500"/>
                  </a:cubicBezTo>
                  <a:cubicBezTo>
                    <a:pt x="497041" y="64997"/>
                    <a:pt x="500439" y="65500"/>
                    <a:pt x="503573" y="66675"/>
                  </a:cubicBezTo>
                  <a:cubicBezTo>
                    <a:pt x="533168" y="77773"/>
                    <a:pt x="506854" y="70506"/>
                    <a:pt x="551198" y="79375"/>
                  </a:cubicBezTo>
                  <a:lnTo>
                    <a:pt x="570248" y="92075"/>
                  </a:lnTo>
                  <a:cubicBezTo>
                    <a:pt x="573423" y="94192"/>
                    <a:pt x="577075" y="95727"/>
                    <a:pt x="579773" y="98425"/>
                  </a:cubicBezTo>
                  <a:lnTo>
                    <a:pt x="598823" y="117475"/>
                  </a:lnTo>
                  <a:cubicBezTo>
                    <a:pt x="603056" y="121708"/>
                    <a:pt x="606542" y="126854"/>
                    <a:pt x="611523" y="130175"/>
                  </a:cubicBezTo>
                  <a:lnTo>
                    <a:pt x="630573" y="142875"/>
                  </a:lnTo>
                  <a:cubicBezTo>
                    <a:pt x="631631" y="146050"/>
                    <a:pt x="631892" y="149615"/>
                    <a:pt x="633748" y="152400"/>
                  </a:cubicBezTo>
                  <a:cubicBezTo>
                    <a:pt x="642396" y="165373"/>
                    <a:pt x="649950" y="159699"/>
                    <a:pt x="633748" y="165100"/>
                  </a:cubicBezTo>
                  <a:cubicBezTo>
                    <a:pt x="543790" y="164042"/>
                    <a:pt x="453792" y="164795"/>
                    <a:pt x="363873" y="161925"/>
                  </a:cubicBezTo>
                  <a:cubicBezTo>
                    <a:pt x="354121" y="161614"/>
                    <a:pt x="344986" y="156738"/>
                    <a:pt x="335298" y="155575"/>
                  </a:cubicBezTo>
                  <a:cubicBezTo>
                    <a:pt x="318452" y="153554"/>
                    <a:pt x="301457" y="152906"/>
                    <a:pt x="284498" y="152400"/>
                  </a:cubicBezTo>
                  <a:cubicBezTo>
                    <a:pt x="230537" y="150789"/>
                    <a:pt x="176548" y="150283"/>
                    <a:pt x="122573" y="149225"/>
                  </a:cubicBezTo>
                  <a:cubicBezTo>
                    <a:pt x="85934" y="146782"/>
                    <a:pt x="61060" y="143073"/>
                    <a:pt x="24148" y="149225"/>
                  </a:cubicBezTo>
                  <a:cubicBezTo>
                    <a:pt x="21195" y="149717"/>
                    <a:pt x="-7602" y="164571"/>
                    <a:pt x="1923" y="15557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자유형 56"/>
            <p:cNvSpPr/>
            <p:nvPr/>
          </p:nvSpPr>
          <p:spPr>
            <a:xfrm>
              <a:off x="2842822" y="3038250"/>
              <a:ext cx="408823" cy="158975"/>
            </a:xfrm>
            <a:custGeom>
              <a:avLst/>
              <a:gdLst>
                <a:gd name="connsiteX0" fmla="*/ 11503 w 408823"/>
                <a:gd name="connsiteY0" fmla="*/ 146275 h 158975"/>
                <a:gd name="connsiteX1" fmla="*/ 106753 w 408823"/>
                <a:gd name="connsiteY1" fmla="*/ 149450 h 158975"/>
                <a:gd name="connsiteX2" fmla="*/ 148028 w 408823"/>
                <a:gd name="connsiteY2" fmla="*/ 152625 h 158975"/>
                <a:gd name="connsiteX3" fmla="*/ 160728 w 408823"/>
                <a:gd name="connsiteY3" fmla="*/ 158975 h 158975"/>
                <a:gd name="connsiteX4" fmla="*/ 227403 w 408823"/>
                <a:gd name="connsiteY4" fmla="*/ 155800 h 158975"/>
                <a:gd name="connsiteX5" fmla="*/ 268678 w 408823"/>
                <a:gd name="connsiteY5" fmla="*/ 152625 h 158975"/>
                <a:gd name="connsiteX6" fmla="*/ 386153 w 408823"/>
                <a:gd name="connsiteY6" fmla="*/ 149450 h 158975"/>
                <a:gd name="connsiteX7" fmla="*/ 408378 w 408823"/>
                <a:gd name="connsiteY7" fmla="*/ 127225 h 158975"/>
                <a:gd name="connsiteX8" fmla="*/ 398853 w 408823"/>
                <a:gd name="connsiteY8" fmla="*/ 35150 h 158975"/>
                <a:gd name="connsiteX9" fmla="*/ 389328 w 408823"/>
                <a:gd name="connsiteY9" fmla="*/ 9750 h 158975"/>
                <a:gd name="connsiteX10" fmla="*/ 363928 w 408823"/>
                <a:gd name="connsiteY10" fmla="*/ 225 h 158975"/>
                <a:gd name="connsiteX11" fmla="*/ 192478 w 408823"/>
                <a:gd name="connsiteY11" fmla="*/ 6575 h 158975"/>
                <a:gd name="connsiteX12" fmla="*/ 167078 w 408823"/>
                <a:gd name="connsiteY12" fmla="*/ 19275 h 158975"/>
                <a:gd name="connsiteX13" fmla="*/ 151203 w 408823"/>
                <a:gd name="connsiteY13" fmla="*/ 22450 h 158975"/>
                <a:gd name="connsiteX14" fmla="*/ 141678 w 408823"/>
                <a:gd name="connsiteY14" fmla="*/ 25625 h 158975"/>
                <a:gd name="connsiteX15" fmla="*/ 132153 w 408823"/>
                <a:gd name="connsiteY15" fmla="*/ 35150 h 158975"/>
                <a:gd name="connsiteX16" fmla="*/ 113103 w 408823"/>
                <a:gd name="connsiteY16" fmla="*/ 38325 h 158975"/>
                <a:gd name="connsiteX17" fmla="*/ 103578 w 408823"/>
                <a:gd name="connsiteY17" fmla="*/ 41500 h 158975"/>
                <a:gd name="connsiteX18" fmla="*/ 97228 w 408823"/>
                <a:gd name="connsiteY18" fmla="*/ 51025 h 158975"/>
                <a:gd name="connsiteX19" fmla="*/ 87703 w 408823"/>
                <a:gd name="connsiteY19" fmla="*/ 54200 h 158975"/>
                <a:gd name="connsiteX20" fmla="*/ 78178 w 408823"/>
                <a:gd name="connsiteY20" fmla="*/ 60550 h 158975"/>
                <a:gd name="connsiteX21" fmla="*/ 68653 w 408823"/>
                <a:gd name="connsiteY21" fmla="*/ 70075 h 158975"/>
                <a:gd name="connsiteX22" fmla="*/ 55953 w 408823"/>
                <a:gd name="connsiteY22" fmla="*/ 79600 h 158975"/>
                <a:gd name="connsiteX23" fmla="*/ 36903 w 408823"/>
                <a:gd name="connsiteY23" fmla="*/ 98650 h 158975"/>
                <a:gd name="connsiteX24" fmla="*/ 17853 w 408823"/>
                <a:gd name="connsiteY24" fmla="*/ 111350 h 158975"/>
                <a:gd name="connsiteX25" fmla="*/ 11503 w 408823"/>
                <a:gd name="connsiteY25" fmla="*/ 124050 h 158975"/>
                <a:gd name="connsiteX26" fmla="*/ 5153 w 408823"/>
                <a:gd name="connsiteY26" fmla="*/ 133575 h 158975"/>
                <a:gd name="connsiteX27" fmla="*/ 11503 w 408823"/>
                <a:gd name="connsiteY27" fmla="*/ 146275 h 15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8823" h="158975">
                  <a:moveTo>
                    <a:pt x="11503" y="146275"/>
                  </a:moveTo>
                  <a:cubicBezTo>
                    <a:pt x="28436" y="148921"/>
                    <a:pt x="75020" y="147974"/>
                    <a:pt x="106753" y="149450"/>
                  </a:cubicBezTo>
                  <a:cubicBezTo>
                    <a:pt x="120537" y="150091"/>
                    <a:pt x="134439" y="150227"/>
                    <a:pt x="148028" y="152625"/>
                  </a:cubicBezTo>
                  <a:cubicBezTo>
                    <a:pt x="152689" y="153448"/>
                    <a:pt x="156495" y="156858"/>
                    <a:pt x="160728" y="158975"/>
                  </a:cubicBezTo>
                  <a:lnTo>
                    <a:pt x="227403" y="155800"/>
                  </a:lnTo>
                  <a:cubicBezTo>
                    <a:pt x="241178" y="154990"/>
                    <a:pt x="254890" y="153177"/>
                    <a:pt x="268678" y="152625"/>
                  </a:cubicBezTo>
                  <a:cubicBezTo>
                    <a:pt x="307819" y="151059"/>
                    <a:pt x="346995" y="150508"/>
                    <a:pt x="386153" y="149450"/>
                  </a:cubicBezTo>
                  <a:cubicBezTo>
                    <a:pt x="407988" y="134894"/>
                    <a:pt x="402790" y="143990"/>
                    <a:pt x="408378" y="127225"/>
                  </a:cubicBezTo>
                  <a:cubicBezTo>
                    <a:pt x="403517" y="5703"/>
                    <a:pt x="417313" y="78222"/>
                    <a:pt x="398853" y="35150"/>
                  </a:cubicBezTo>
                  <a:cubicBezTo>
                    <a:pt x="395575" y="27502"/>
                    <a:pt x="394026" y="16328"/>
                    <a:pt x="389328" y="9750"/>
                  </a:cubicBezTo>
                  <a:cubicBezTo>
                    <a:pt x="383878" y="2120"/>
                    <a:pt x="371432" y="1726"/>
                    <a:pt x="363928" y="225"/>
                  </a:cubicBezTo>
                  <a:cubicBezTo>
                    <a:pt x="358673" y="339"/>
                    <a:pt x="240031" y="-2071"/>
                    <a:pt x="192478" y="6575"/>
                  </a:cubicBezTo>
                  <a:cubicBezTo>
                    <a:pt x="178460" y="9124"/>
                    <a:pt x="183312" y="12781"/>
                    <a:pt x="167078" y="19275"/>
                  </a:cubicBezTo>
                  <a:cubicBezTo>
                    <a:pt x="162068" y="21279"/>
                    <a:pt x="156438" y="21141"/>
                    <a:pt x="151203" y="22450"/>
                  </a:cubicBezTo>
                  <a:cubicBezTo>
                    <a:pt x="147956" y="23262"/>
                    <a:pt x="144853" y="24567"/>
                    <a:pt x="141678" y="25625"/>
                  </a:cubicBezTo>
                  <a:cubicBezTo>
                    <a:pt x="138503" y="28800"/>
                    <a:pt x="136256" y="33326"/>
                    <a:pt x="132153" y="35150"/>
                  </a:cubicBezTo>
                  <a:cubicBezTo>
                    <a:pt x="126270" y="37765"/>
                    <a:pt x="119387" y="36928"/>
                    <a:pt x="113103" y="38325"/>
                  </a:cubicBezTo>
                  <a:cubicBezTo>
                    <a:pt x="109836" y="39051"/>
                    <a:pt x="106753" y="40442"/>
                    <a:pt x="103578" y="41500"/>
                  </a:cubicBezTo>
                  <a:cubicBezTo>
                    <a:pt x="101461" y="44675"/>
                    <a:pt x="100208" y="48641"/>
                    <a:pt x="97228" y="51025"/>
                  </a:cubicBezTo>
                  <a:cubicBezTo>
                    <a:pt x="94615" y="53116"/>
                    <a:pt x="90696" y="52703"/>
                    <a:pt x="87703" y="54200"/>
                  </a:cubicBezTo>
                  <a:cubicBezTo>
                    <a:pt x="84290" y="55907"/>
                    <a:pt x="81109" y="58107"/>
                    <a:pt x="78178" y="60550"/>
                  </a:cubicBezTo>
                  <a:cubicBezTo>
                    <a:pt x="74729" y="63425"/>
                    <a:pt x="72062" y="67153"/>
                    <a:pt x="68653" y="70075"/>
                  </a:cubicBezTo>
                  <a:cubicBezTo>
                    <a:pt x="64635" y="73519"/>
                    <a:pt x="59886" y="76060"/>
                    <a:pt x="55953" y="79600"/>
                  </a:cubicBezTo>
                  <a:cubicBezTo>
                    <a:pt x="49278" y="85607"/>
                    <a:pt x="44375" y="93669"/>
                    <a:pt x="36903" y="98650"/>
                  </a:cubicBezTo>
                  <a:lnTo>
                    <a:pt x="17853" y="111350"/>
                  </a:lnTo>
                  <a:cubicBezTo>
                    <a:pt x="15736" y="115583"/>
                    <a:pt x="13851" y="119941"/>
                    <a:pt x="11503" y="124050"/>
                  </a:cubicBezTo>
                  <a:cubicBezTo>
                    <a:pt x="9610" y="127363"/>
                    <a:pt x="6860" y="130162"/>
                    <a:pt x="5153" y="133575"/>
                  </a:cubicBezTo>
                  <a:cubicBezTo>
                    <a:pt x="-112" y="144104"/>
                    <a:pt x="-5430" y="143629"/>
                    <a:pt x="11503" y="14627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자유형 57"/>
            <p:cNvSpPr/>
            <p:nvPr/>
          </p:nvSpPr>
          <p:spPr>
            <a:xfrm>
              <a:off x="3511550" y="3225800"/>
              <a:ext cx="339725" cy="476250"/>
            </a:xfrm>
            <a:custGeom>
              <a:avLst/>
              <a:gdLst>
                <a:gd name="connsiteX0" fmla="*/ 6350 w 339725"/>
                <a:gd name="connsiteY0" fmla="*/ 0 h 476250"/>
                <a:gd name="connsiteX1" fmla="*/ 6350 w 339725"/>
                <a:gd name="connsiteY1" fmla="*/ 0 h 476250"/>
                <a:gd name="connsiteX2" fmla="*/ 3175 w 339725"/>
                <a:gd name="connsiteY2" fmla="*/ 111125 h 476250"/>
                <a:gd name="connsiteX3" fmla="*/ 9525 w 339725"/>
                <a:gd name="connsiteY3" fmla="*/ 269875 h 476250"/>
                <a:gd name="connsiteX4" fmla="*/ 3175 w 339725"/>
                <a:gd name="connsiteY4" fmla="*/ 371475 h 476250"/>
                <a:gd name="connsiteX5" fmla="*/ 0 w 339725"/>
                <a:gd name="connsiteY5" fmla="*/ 400050 h 476250"/>
                <a:gd name="connsiteX6" fmla="*/ 3175 w 339725"/>
                <a:gd name="connsiteY6" fmla="*/ 457200 h 476250"/>
                <a:gd name="connsiteX7" fmla="*/ 6350 w 339725"/>
                <a:gd name="connsiteY7" fmla="*/ 466725 h 476250"/>
                <a:gd name="connsiteX8" fmla="*/ 82550 w 339725"/>
                <a:gd name="connsiteY8" fmla="*/ 473075 h 476250"/>
                <a:gd name="connsiteX9" fmla="*/ 114300 w 339725"/>
                <a:gd name="connsiteY9" fmla="*/ 476250 h 476250"/>
                <a:gd name="connsiteX10" fmla="*/ 219075 w 339725"/>
                <a:gd name="connsiteY10" fmla="*/ 469900 h 476250"/>
                <a:gd name="connsiteX11" fmla="*/ 263525 w 339725"/>
                <a:gd name="connsiteY11" fmla="*/ 466725 h 476250"/>
                <a:gd name="connsiteX12" fmla="*/ 339725 w 339725"/>
                <a:gd name="connsiteY12" fmla="*/ 463550 h 476250"/>
                <a:gd name="connsiteX13" fmla="*/ 336550 w 339725"/>
                <a:gd name="connsiteY13" fmla="*/ 454025 h 476250"/>
                <a:gd name="connsiteX14" fmla="*/ 333375 w 339725"/>
                <a:gd name="connsiteY14" fmla="*/ 438150 h 476250"/>
                <a:gd name="connsiteX15" fmla="*/ 323850 w 339725"/>
                <a:gd name="connsiteY15" fmla="*/ 431800 h 476250"/>
                <a:gd name="connsiteX16" fmla="*/ 320675 w 339725"/>
                <a:gd name="connsiteY16" fmla="*/ 422275 h 476250"/>
                <a:gd name="connsiteX17" fmla="*/ 301625 w 339725"/>
                <a:gd name="connsiteY17" fmla="*/ 403225 h 476250"/>
                <a:gd name="connsiteX18" fmla="*/ 279400 w 339725"/>
                <a:gd name="connsiteY18" fmla="*/ 374650 h 476250"/>
                <a:gd name="connsiteX19" fmla="*/ 260350 w 339725"/>
                <a:gd name="connsiteY19" fmla="*/ 346075 h 476250"/>
                <a:gd name="connsiteX20" fmla="*/ 254000 w 339725"/>
                <a:gd name="connsiteY20" fmla="*/ 336550 h 476250"/>
                <a:gd name="connsiteX21" fmla="*/ 247650 w 339725"/>
                <a:gd name="connsiteY21" fmla="*/ 327025 h 476250"/>
                <a:gd name="connsiteX22" fmla="*/ 238125 w 339725"/>
                <a:gd name="connsiteY22" fmla="*/ 317500 h 476250"/>
                <a:gd name="connsiteX23" fmla="*/ 234950 w 339725"/>
                <a:gd name="connsiteY23" fmla="*/ 304800 h 476250"/>
                <a:gd name="connsiteX24" fmla="*/ 219075 w 339725"/>
                <a:gd name="connsiteY24" fmla="*/ 285750 h 476250"/>
                <a:gd name="connsiteX25" fmla="*/ 206375 w 339725"/>
                <a:gd name="connsiteY25" fmla="*/ 266700 h 476250"/>
                <a:gd name="connsiteX26" fmla="*/ 200025 w 339725"/>
                <a:gd name="connsiteY26" fmla="*/ 257175 h 476250"/>
                <a:gd name="connsiteX27" fmla="*/ 190500 w 339725"/>
                <a:gd name="connsiteY27" fmla="*/ 247650 h 476250"/>
                <a:gd name="connsiteX28" fmla="*/ 177800 w 339725"/>
                <a:gd name="connsiteY28" fmla="*/ 225425 h 476250"/>
                <a:gd name="connsiteX29" fmla="*/ 171450 w 339725"/>
                <a:gd name="connsiteY29" fmla="*/ 215900 h 476250"/>
                <a:gd name="connsiteX30" fmla="*/ 161925 w 339725"/>
                <a:gd name="connsiteY30" fmla="*/ 212725 h 476250"/>
                <a:gd name="connsiteX31" fmla="*/ 155575 w 339725"/>
                <a:gd name="connsiteY31" fmla="*/ 203200 h 476250"/>
                <a:gd name="connsiteX32" fmla="*/ 146050 w 339725"/>
                <a:gd name="connsiteY32" fmla="*/ 193675 h 476250"/>
                <a:gd name="connsiteX33" fmla="*/ 139700 w 339725"/>
                <a:gd name="connsiteY33" fmla="*/ 180975 h 476250"/>
                <a:gd name="connsiteX34" fmla="*/ 133350 w 339725"/>
                <a:gd name="connsiteY34" fmla="*/ 171450 h 476250"/>
                <a:gd name="connsiteX35" fmla="*/ 127000 w 339725"/>
                <a:gd name="connsiteY35" fmla="*/ 152400 h 476250"/>
                <a:gd name="connsiteX36" fmla="*/ 114300 w 339725"/>
                <a:gd name="connsiteY36" fmla="*/ 130175 h 476250"/>
                <a:gd name="connsiteX37" fmla="*/ 107950 w 339725"/>
                <a:gd name="connsiteY37" fmla="*/ 120650 h 476250"/>
                <a:gd name="connsiteX38" fmla="*/ 101600 w 339725"/>
                <a:gd name="connsiteY38" fmla="*/ 107950 h 476250"/>
                <a:gd name="connsiteX39" fmla="*/ 98425 w 339725"/>
                <a:gd name="connsiteY39" fmla="*/ 98425 h 476250"/>
                <a:gd name="connsiteX40" fmla="*/ 88900 w 339725"/>
                <a:gd name="connsiteY40" fmla="*/ 88900 h 476250"/>
                <a:gd name="connsiteX41" fmla="*/ 76200 w 339725"/>
                <a:gd name="connsiteY41" fmla="*/ 69850 h 476250"/>
                <a:gd name="connsiteX42" fmla="*/ 57150 w 339725"/>
                <a:gd name="connsiteY42" fmla="*/ 53975 h 476250"/>
                <a:gd name="connsiteX43" fmla="*/ 47625 w 339725"/>
                <a:gd name="connsiteY43" fmla="*/ 44450 h 476250"/>
                <a:gd name="connsiteX44" fmla="*/ 38100 w 339725"/>
                <a:gd name="connsiteY44" fmla="*/ 41275 h 476250"/>
                <a:gd name="connsiteX45" fmla="*/ 19050 w 339725"/>
                <a:gd name="connsiteY45" fmla="*/ 28575 h 476250"/>
                <a:gd name="connsiteX46" fmla="*/ 12700 w 339725"/>
                <a:gd name="connsiteY46" fmla="*/ 19050 h 476250"/>
                <a:gd name="connsiteX47" fmla="*/ 6350 w 339725"/>
                <a:gd name="connsiteY47" fmla="*/ 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9725" h="476250">
                  <a:moveTo>
                    <a:pt x="6350" y="0"/>
                  </a:moveTo>
                  <a:lnTo>
                    <a:pt x="6350" y="0"/>
                  </a:lnTo>
                  <a:cubicBezTo>
                    <a:pt x="5292" y="37042"/>
                    <a:pt x="3175" y="74068"/>
                    <a:pt x="3175" y="111125"/>
                  </a:cubicBezTo>
                  <a:cubicBezTo>
                    <a:pt x="3175" y="196272"/>
                    <a:pt x="4595" y="205790"/>
                    <a:pt x="9525" y="269875"/>
                  </a:cubicBezTo>
                  <a:cubicBezTo>
                    <a:pt x="2151" y="328865"/>
                    <a:pt x="9820" y="261831"/>
                    <a:pt x="3175" y="371475"/>
                  </a:cubicBezTo>
                  <a:cubicBezTo>
                    <a:pt x="2595" y="381041"/>
                    <a:pt x="1058" y="390525"/>
                    <a:pt x="0" y="400050"/>
                  </a:cubicBezTo>
                  <a:cubicBezTo>
                    <a:pt x="1058" y="419100"/>
                    <a:pt x="1366" y="438207"/>
                    <a:pt x="3175" y="457200"/>
                  </a:cubicBezTo>
                  <a:cubicBezTo>
                    <a:pt x="3492" y="460532"/>
                    <a:pt x="3068" y="466069"/>
                    <a:pt x="6350" y="466725"/>
                  </a:cubicBezTo>
                  <a:cubicBezTo>
                    <a:pt x="31343" y="471724"/>
                    <a:pt x="57161" y="470835"/>
                    <a:pt x="82550" y="473075"/>
                  </a:cubicBezTo>
                  <a:cubicBezTo>
                    <a:pt x="93145" y="474010"/>
                    <a:pt x="103717" y="475192"/>
                    <a:pt x="114300" y="476250"/>
                  </a:cubicBezTo>
                  <a:lnTo>
                    <a:pt x="219075" y="469900"/>
                  </a:lnTo>
                  <a:lnTo>
                    <a:pt x="263525" y="466725"/>
                  </a:lnTo>
                  <a:cubicBezTo>
                    <a:pt x="288912" y="465389"/>
                    <a:pt x="314325" y="464608"/>
                    <a:pt x="339725" y="463550"/>
                  </a:cubicBezTo>
                  <a:cubicBezTo>
                    <a:pt x="338667" y="460375"/>
                    <a:pt x="337362" y="457272"/>
                    <a:pt x="336550" y="454025"/>
                  </a:cubicBezTo>
                  <a:cubicBezTo>
                    <a:pt x="335241" y="448790"/>
                    <a:pt x="336052" y="442835"/>
                    <a:pt x="333375" y="438150"/>
                  </a:cubicBezTo>
                  <a:cubicBezTo>
                    <a:pt x="331482" y="434837"/>
                    <a:pt x="327025" y="433917"/>
                    <a:pt x="323850" y="431800"/>
                  </a:cubicBezTo>
                  <a:cubicBezTo>
                    <a:pt x="322792" y="428625"/>
                    <a:pt x="322730" y="424917"/>
                    <a:pt x="320675" y="422275"/>
                  </a:cubicBezTo>
                  <a:cubicBezTo>
                    <a:pt x="315162" y="415186"/>
                    <a:pt x="301625" y="403225"/>
                    <a:pt x="301625" y="403225"/>
                  </a:cubicBezTo>
                  <a:cubicBezTo>
                    <a:pt x="292950" y="377199"/>
                    <a:pt x="307955" y="417483"/>
                    <a:pt x="279400" y="374650"/>
                  </a:cubicBezTo>
                  <a:lnTo>
                    <a:pt x="260350" y="346075"/>
                  </a:lnTo>
                  <a:lnTo>
                    <a:pt x="254000" y="336550"/>
                  </a:lnTo>
                  <a:cubicBezTo>
                    <a:pt x="251883" y="333375"/>
                    <a:pt x="250348" y="329723"/>
                    <a:pt x="247650" y="327025"/>
                  </a:cubicBezTo>
                  <a:lnTo>
                    <a:pt x="238125" y="317500"/>
                  </a:lnTo>
                  <a:cubicBezTo>
                    <a:pt x="237067" y="313267"/>
                    <a:pt x="236669" y="308811"/>
                    <a:pt x="234950" y="304800"/>
                  </a:cubicBezTo>
                  <a:cubicBezTo>
                    <a:pt x="230309" y="293970"/>
                    <a:pt x="226357" y="295112"/>
                    <a:pt x="219075" y="285750"/>
                  </a:cubicBezTo>
                  <a:cubicBezTo>
                    <a:pt x="214390" y="279726"/>
                    <a:pt x="210608" y="273050"/>
                    <a:pt x="206375" y="266700"/>
                  </a:cubicBezTo>
                  <a:cubicBezTo>
                    <a:pt x="204258" y="263525"/>
                    <a:pt x="202723" y="259873"/>
                    <a:pt x="200025" y="257175"/>
                  </a:cubicBezTo>
                  <a:cubicBezTo>
                    <a:pt x="196850" y="254000"/>
                    <a:pt x="193375" y="251099"/>
                    <a:pt x="190500" y="247650"/>
                  </a:cubicBezTo>
                  <a:cubicBezTo>
                    <a:pt x="183468" y="239211"/>
                    <a:pt x="183446" y="235306"/>
                    <a:pt x="177800" y="225425"/>
                  </a:cubicBezTo>
                  <a:cubicBezTo>
                    <a:pt x="175907" y="222112"/>
                    <a:pt x="174430" y="218284"/>
                    <a:pt x="171450" y="215900"/>
                  </a:cubicBezTo>
                  <a:cubicBezTo>
                    <a:pt x="168837" y="213809"/>
                    <a:pt x="165100" y="213783"/>
                    <a:pt x="161925" y="212725"/>
                  </a:cubicBezTo>
                  <a:cubicBezTo>
                    <a:pt x="159808" y="209550"/>
                    <a:pt x="158018" y="206131"/>
                    <a:pt x="155575" y="203200"/>
                  </a:cubicBezTo>
                  <a:cubicBezTo>
                    <a:pt x="152700" y="199751"/>
                    <a:pt x="148660" y="197329"/>
                    <a:pt x="146050" y="193675"/>
                  </a:cubicBezTo>
                  <a:cubicBezTo>
                    <a:pt x="143299" y="189824"/>
                    <a:pt x="142048" y="185084"/>
                    <a:pt x="139700" y="180975"/>
                  </a:cubicBezTo>
                  <a:cubicBezTo>
                    <a:pt x="137807" y="177662"/>
                    <a:pt x="134900" y="174937"/>
                    <a:pt x="133350" y="171450"/>
                  </a:cubicBezTo>
                  <a:cubicBezTo>
                    <a:pt x="130632" y="165333"/>
                    <a:pt x="130713" y="157969"/>
                    <a:pt x="127000" y="152400"/>
                  </a:cubicBezTo>
                  <a:cubicBezTo>
                    <a:pt x="111529" y="129194"/>
                    <a:pt x="130413" y="158373"/>
                    <a:pt x="114300" y="130175"/>
                  </a:cubicBezTo>
                  <a:cubicBezTo>
                    <a:pt x="112407" y="126862"/>
                    <a:pt x="109843" y="123963"/>
                    <a:pt x="107950" y="120650"/>
                  </a:cubicBezTo>
                  <a:cubicBezTo>
                    <a:pt x="105602" y="116541"/>
                    <a:pt x="103464" y="112300"/>
                    <a:pt x="101600" y="107950"/>
                  </a:cubicBezTo>
                  <a:cubicBezTo>
                    <a:pt x="100282" y="104874"/>
                    <a:pt x="100281" y="101210"/>
                    <a:pt x="98425" y="98425"/>
                  </a:cubicBezTo>
                  <a:cubicBezTo>
                    <a:pt x="95934" y="94689"/>
                    <a:pt x="91657" y="92444"/>
                    <a:pt x="88900" y="88900"/>
                  </a:cubicBezTo>
                  <a:cubicBezTo>
                    <a:pt x="84215" y="82876"/>
                    <a:pt x="81596" y="75246"/>
                    <a:pt x="76200" y="69850"/>
                  </a:cubicBezTo>
                  <a:cubicBezTo>
                    <a:pt x="48373" y="42023"/>
                    <a:pt x="83672" y="76077"/>
                    <a:pt x="57150" y="53975"/>
                  </a:cubicBezTo>
                  <a:cubicBezTo>
                    <a:pt x="53701" y="51100"/>
                    <a:pt x="51361" y="46941"/>
                    <a:pt x="47625" y="44450"/>
                  </a:cubicBezTo>
                  <a:cubicBezTo>
                    <a:pt x="44840" y="42594"/>
                    <a:pt x="41026" y="42900"/>
                    <a:pt x="38100" y="41275"/>
                  </a:cubicBezTo>
                  <a:cubicBezTo>
                    <a:pt x="31429" y="37569"/>
                    <a:pt x="19050" y="28575"/>
                    <a:pt x="19050" y="28575"/>
                  </a:cubicBezTo>
                  <a:cubicBezTo>
                    <a:pt x="16933" y="25400"/>
                    <a:pt x="15572" y="21563"/>
                    <a:pt x="12700" y="19050"/>
                  </a:cubicBezTo>
                  <a:cubicBezTo>
                    <a:pt x="6957" y="14024"/>
                    <a:pt x="7408" y="3175"/>
                    <a:pt x="6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자유형 59"/>
            <p:cNvSpPr/>
            <p:nvPr/>
          </p:nvSpPr>
          <p:spPr>
            <a:xfrm>
              <a:off x="3832225" y="3673475"/>
              <a:ext cx="648757" cy="987425"/>
            </a:xfrm>
            <a:custGeom>
              <a:avLst/>
              <a:gdLst>
                <a:gd name="connsiteX0" fmla="*/ 15875 w 648757"/>
                <a:gd name="connsiteY0" fmla="*/ 0 h 987425"/>
                <a:gd name="connsiteX1" fmla="*/ 15875 w 648757"/>
                <a:gd name="connsiteY1" fmla="*/ 0 h 987425"/>
                <a:gd name="connsiteX2" fmla="*/ 12700 w 648757"/>
                <a:gd name="connsiteY2" fmla="*/ 28575 h 987425"/>
                <a:gd name="connsiteX3" fmla="*/ 19050 w 648757"/>
                <a:gd name="connsiteY3" fmla="*/ 53975 h 987425"/>
                <a:gd name="connsiteX4" fmla="*/ 19050 w 648757"/>
                <a:gd name="connsiteY4" fmla="*/ 257175 h 987425"/>
                <a:gd name="connsiteX5" fmla="*/ 12700 w 648757"/>
                <a:gd name="connsiteY5" fmla="*/ 276225 h 987425"/>
                <a:gd name="connsiteX6" fmla="*/ 6350 w 648757"/>
                <a:gd name="connsiteY6" fmla="*/ 333375 h 987425"/>
                <a:gd name="connsiteX7" fmla="*/ 3175 w 648757"/>
                <a:gd name="connsiteY7" fmla="*/ 342900 h 987425"/>
                <a:gd name="connsiteX8" fmla="*/ 0 w 648757"/>
                <a:gd name="connsiteY8" fmla="*/ 358775 h 987425"/>
                <a:gd name="connsiteX9" fmla="*/ 3175 w 648757"/>
                <a:gd name="connsiteY9" fmla="*/ 400050 h 987425"/>
                <a:gd name="connsiteX10" fmla="*/ 9525 w 648757"/>
                <a:gd name="connsiteY10" fmla="*/ 485775 h 987425"/>
                <a:gd name="connsiteX11" fmla="*/ 12700 w 648757"/>
                <a:gd name="connsiteY11" fmla="*/ 558800 h 987425"/>
                <a:gd name="connsiteX12" fmla="*/ 22225 w 648757"/>
                <a:gd name="connsiteY12" fmla="*/ 733425 h 987425"/>
                <a:gd name="connsiteX13" fmla="*/ 19050 w 648757"/>
                <a:gd name="connsiteY13" fmla="*/ 781050 h 987425"/>
                <a:gd name="connsiteX14" fmla="*/ 15875 w 648757"/>
                <a:gd name="connsiteY14" fmla="*/ 806450 h 987425"/>
                <a:gd name="connsiteX15" fmla="*/ 12700 w 648757"/>
                <a:gd name="connsiteY15" fmla="*/ 838200 h 987425"/>
                <a:gd name="connsiteX16" fmla="*/ 9525 w 648757"/>
                <a:gd name="connsiteY16" fmla="*/ 946150 h 987425"/>
                <a:gd name="connsiteX17" fmla="*/ 6350 w 648757"/>
                <a:gd name="connsiteY17" fmla="*/ 965200 h 987425"/>
                <a:gd name="connsiteX18" fmla="*/ 0 w 648757"/>
                <a:gd name="connsiteY18" fmla="*/ 974725 h 987425"/>
                <a:gd name="connsiteX19" fmla="*/ 19050 w 648757"/>
                <a:gd name="connsiteY19" fmla="*/ 981075 h 987425"/>
                <a:gd name="connsiteX20" fmla="*/ 28575 w 648757"/>
                <a:gd name="connsiteY20" fmla="*/ 984250 h 987425"/>
                <a:gd name="connsiteX21" fmla="*/ 44450 w 648757"/>
                <a:gd name="connsiteY21" fmla="*/ 987425 h 987425"/>
                <a:gd name="connsiteX22" fmla="*/ 190500 w 648757"/>
                <a:gd name="connsiteY22" fmla="*/ 981075 h 987425"/>
                <a:gd name="connsiteX23" fmla="*/ 203200 w 648757"/>
                <a:gd name="connsiteY23" fmla="*/ 977900 h 987425"/>
                <a:gd name="connsiteX24" fmla="*/ 212725 w 648757"/>
                <a:gd name="connsiteY24" fmla="*/ 974725 h 987425"/>
                <a:gd name="connsiteX25" fmla="*/ 498475 w 648757"/>
                <a:gd name="connsiteY25" fmla="*/ 971550 h 987425"/>
                <a:gd name="connsiteX26" fmla="*/ 647700 w 648757"/>
                <a:gd name="connsiteY26" fmla="*/ 965200 h 987425"/>
                <a:gd name="connsiteX27" fmla="*/ 641350 w 648757"/>
                <a:gd name="connsiteY27" fmla="*/ 955675 h 987425"/>
                <a:gd name="connsiteX28" fmla="*/ 631825 w 648757"/>
                <a:gd name="connsiteY28" fmla="*/ 949325 h 987425"/>
                <a:gd name="connsiteX29" fmla="*/ 619125 w 648757"/>
                <a:gd name="connsiteY29" fmla="*/ 936625 h 987425"/>
                <a:gd name="connsiteX30" fmla="*/ 609600 w 648757"/>
                <a:gd name="connsiteY30" fmla="*/ 917575 h 987425"/>
                <a:gd name="connsiteX31" fmla="*/ 603250 w 648757"/>
                <a:gd name="connsiteY31" fmla="*/ 898525 h 987425"/>
                <a:gd name="connsiteX32" fmla="*/ 600075 w 648757"/>
                <a:gd name="connsiteY32" fmla="*/ 889000 h 987425"/>
                <a:gd name="connsiteX33" fmla="*/ 596900 w 648757"/>
                <a:gd name="connsiteY33" fmla="*/ 879475 h 987425"/>
                <a:gd name="connsiteX34" fmla="*/ 590550 w 648757"/>
                <a:gd name="connsiteY34" fmla="*/ 854075 h 987425"/>
                <a:gd name="connsiteX35" fmla="*/ 584200 w 648757"/>
                <a:gd name="connsiteY35" fmla="*/ 844550 h 987425"/>
                <a:gd name="connsiteX36" fmla="*/ 571500 w 648757"/>
                <a:gd name="connsiteY36" fmla="*/ 822325 h 987425"/>
                <a:gd name="connsiteX37" fmla="*/ 558800 w 648757"/>
                <a:gd name="connsiteY37" fmla="*/ 809625 h 987425"/>
                <a:gd name="connsiteX38" fmla="*/ 542925 w 648757"/>
                <a:gd name="connsiteY38" fmla="*/ 790575 h 987425"/>
                <a:gd name="connsiteX39" fmla="*/ 533400 w 648757"/>
                <a:gd name="connsiteY39" fmla="*/ 765175 h 987425"/>
                <a:gd name="connsiteX40" fmla="*/ 523875 w 648757"/>
                <a:gd name="connsiteY40" fmla="*/ 755650 h 987425"/>
                <a:gd name="connsiteX41" fmla="*/ 517525 w 648757"/>
                <a:gd name="connsiteY41" fmla="*/ 733425 h 987425"/>
                <a:gd name="connsiteX42" fmla="*/ 511175 w 648757"/>
                <a:gd name="connsiteY42" fmla="*/ 723900 h 987425"/>
                <a:gd name="connsiteX43" fmla="*/ 508000 w 648757"/>
                <a:gd name="connsiteY43" fmla="*/ 711200 h 987425"/>
                <a:gd name="connsiteX44" fmla="*/ 488950 w 648757"/>
                <a:gd name="connsiteY44" fmla="*/ 688975 h 987425"/>
                <a:gd name="connsiteX45" fmla="*/ 473075 w 648757"/>
                <a:gd name="connsiteY45" fmla="*/ 663575 h 987425"/>
                <a:gd name="connsiteX46" fmla="*/ 444500 w 648757"/>
                <a:gd name="connsiteY46" fmla="*/ 635000 h 987425"/>
                <a:gd name="connsiteX47" fmla="*/ 412750 w 648757"/>
                <a:gd name="connsiteY47" fmla="*/ 603250 h 987425"/>
                <a:gd name="connsiteX48" fmla="*/ 403225 w 648757"/>
                <a:gd name="connsiteY48" fmla="*/ 593725 h 987425"/>
                <a:gd name="connsiteX49" fmla="*/ 387350 w 648757"/>
                <a:gd name="connsiteY49" fmla="*/ 571500 h 987425"/>
                <a:gd name="connsiteX50" fmla="*/ 377825 w 648757"/>
                <a:gd name="connsiteY50" fmla="*/ 552450 h 987425"/>
                <a:gd name="connsiteX51" fmla="*/ 358775 w 648757"/>
                <a:gd name="connsiteY51" fmla="*/ 527050 h 987425"/>
                <a:gd name="connsiteX52" fmla="*/ 346075 w 648757"/>
                <a:gd name="connsiteY52" fmla="*/ 498475 h 987425"/>
                <a:gd name="connsiteX53" fmla="*/ 336550 w 648757"/>
                <a:gd name="connsiteY53" fmla="*/ 488950 h 987425"/>
                <a:gd name="connsiteX54" fmla="*/ 327025 w 648757"/>
                <a:gd name="connsiteY54" fmla="*/ 469900 h 987425"/>
                <a:gd name="connsiteX55" fmla="*/ 320675 w 648757"/>
                <a:gd name="connsiteY55" fmla="*/ 457200 h 987425"/>
                <a:gd name="connsiteX56" fmla="*/ 311150 w 648757"/>
                <a:gd name="connsiteY56" fmla="*/ 447675 h 987425"/>
                <a:gd name="connsiteX57" fmla="*/ 304800 w 648757"/>
                <a:gd name="connsiteY57" fmla="*/ 438150 h 987425"/>
                <a:gd name="connsiteX58" fmla="*/ 295275 w 648757"/>
                <a:gd name="connsiteY58" fmla="*/ 415925 h 987425"/>
                <a:gd name="connsiteX59" fmla="*/ 276225 w 648757"/>
                <a:gd name="connsiteY59" fmla="*/ 396875 h 987425"/>
                <a:gd name="connsiteX60" fmla="*/ 257175 w 648757"/>
                <a:gd name="connsiteY60" fmla="*/ 371475 h 987425"/>
                <a:gd name="connsiteX61" fmla="*/ 244475 w 648757"/>
                <a:gd name="connsiteY61" fmla="*/ 352425 h 987425"/>
                <a:gd name="connsiteX62" fmla="*/ 238125 w 648757"/>
                <a:gd name="connsiteY62" fmla="*/ 342900 h 987425"/>
                <a:gd name="connsiteX63" fmla="*/ 228600 w 648757"/>
                <a:gd name="connsiteY63" fmla="*/ 333375 h 987425"/>
                <a:gd name="connsiteX64" fmla="*/ 212725 w 648757"/>
                <a:gd name="connsiteY64" fmla="*/ 317500 h 987425"/>
                <a:gd name="connsiteX65" fmla="*/ 196850 w 648757"/>
                <a:gd name="connsiteY65" fmla="*/ 292100 h 987425"/>
                <a:gd name="connsiteX66" fmla="*/ 190500 w 648757"/>
                <a:gd name="connsiteY66" fmla="*/ 282575 h 987425"/>
                <a:gd name="connsiteX67" fmla="*/ 180975 w 648757"/>
                <a:gd name="connsiteY67" fmla="*/ 273050 h 987425"/>
                <a:gd name="connsiteX68" fmla="*/ 165100 w 648757"/>
                <a:gd name="connsiteY68" fmla="*/ 247650 h 987425"/>
                <a:gd name="connsiteX69" fmla="*/ 152400 w 648757"/>
                <a:gd name="connsiteY69" fmla="*/ 228600 h 987425"/>
                <a:gd name="connsiteX70" fmla="*/ 142875 w 648757"/>
                <a:gd name="connsiteY70" fmla="*/ 219075 h 987425"/>
                <a:gd name="connsiteX71" fmla="*/ 130175 w 648757"/>
                <a:gd name="connsiteY71" fmla="*/ 200025 h 987425"/>
                <a:gd name="connsiteX72" fmla="*/ 107950 w 648757"/>
                <a:gd name="connsiteY72" fmla="*/ 168275 h 987425"/>
                <a:gd name="connsiteX73" fmla="*/ 101600 w 648757"/>
                <a:gd name="connsiteY73" fmla="*/ 155575 h 987425"/>
                <a:gd name="connsiteX74" fmla="*/ 88900 w 648757"/>
                <a:gd name="connsiteY74" fmla="*/ 136525 h 987425"/>
                <a:gd name="connsiteX75" fmla="*/ 85725 w 648757"/>
                <a:gd name="connsiteY75" fmla="*/ 127000 h 987425"/>
                <a:gd name="connsiteX76" fmla="*/ 73025 w 648757"/>
                <a:gd name="connsiteY76" fmla="*/ 107950 h 987425"/>
                <a:gd name="connsiteX77" fmla="*/ 69850 w 648757"/>
                <a:gd name="connsiteY77" fmla="*/ 95250 h 987425"/>
                <a:gd name="connsiteX78" fmla="*/ 57150 w 648757"/>
                <a:gd name="connsiteY78" fmla="*/ 76200 h 987425"/>
                <a:gd name="connsiteX79" fmla="*/ 41275 w 648757"/>
                <a:gd name="connsiteY79" fmla="*/ 53975 h 987425"/>
                <a:gd name="connsiteX80" fmla="*/ 19050 w 648757"/>
                <a:gd name="connsiteY80" fmla="*/ 25400 h 987425"/>
                <a:gd name="connsiteX81" fmla="*/ 15875 w 648757"/>
                <a:gd name="connsiteY81" fmla="*/ 0 h 98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48757" h="987425">
                  <a:moveTo>
                    <a:pt x="15875" y="0"/>
                  </a:moveTo>
                  <a:lnTo>
                    <a:pt x="15875" y="0"/>
                  </a:lnTo>
                  <a:cubicBezTo>
                    <a:pt x="14817" y="9525"/>
                    <a:pt x="12137" y="19008"/>
                    <a:pt x="12700" y="28575"/>
                  </a:cubicBezTo>
                  <a:cubicBezTo>
                    <a:pt x="13212" y="37287"/>
                    <a:pt x="19050" y="53975"/>
                    <a:pt x="19050" y="53975"/>
                  </a:cubicBezTo>
                  <a:cubicBezTo>
                    <a:pt x="22906" y="138811"/>
                    <a:pt x="25332" y="156667"/>
                    <a:pt x="19050" y="257175"/>
                  </a:cubicBezTo>
                  <a:cubicBezTo>
                    <a:pt x="18632" y="263855"/>
                    <a:pt x="13800" y="269623"/>
                    <a:pt x="12700" y="276225"/>
                  </a:cubicBezTo>
                  <a:cubicBezTo>
                    <a:pt x="1808" y="341576"/>
                    <a:pt x="21188" y="222087"/>
                    <a:pt x="6350" y="333375"/>
                  </a:cubicBezTo>
                  <a:cubicBezTo>
                    <a:pt x="5908" y="336692"/>
                    <a:pt x="3987" y="339653"/>
                    <a:pt x="3175" y="342900"/>
                  </a:cubicBezTo>
                  <a:cubicBezTo>
                    <a:pt x="1866" y="348135"/>
                    <a:pt x="1058" y="353483"/>
                    <a:pt x="0" y="358775"/>
                  </a:cubicBezTo>
                  <a:cubicBezTo>
                    <a:pt x="1058" y="372533"/>
                    <a:pt x="2314" y="386278"/>
                    <a:pt x="3175" y="400050"/>
                  </a:cubicBezTo>
                  <a:cubicBezTo>
                    <a:pt x="8157" y="479766"/>
                    <a:pt x="3277" y="435788"/>
                    <a:pt x="9525" y="485775"/>
                  </a:cubicBezTo>
                  <a:cubicBezTo>
                    <a:pt x="10583" y="510117"/>
                    <a:pt x="11397" y="534470"/>
                    <a:pt x="12700" y="558800"/>
                  </a:cubicBezTo>
                  <a:cubicBezTo>
                    <a:pt x="25504" y="797807"/>
                    <a:pt x="14101" y="554703"/>
                    <a:pt x="22225" y="733425"/>
                  </a:cubicBezTo>
                  <a:cubicBezTo>
                    <a:pt x="21167" y="749300"/>
                    <a:pt x="20428" y="765200"/>
                    <a:pt x="19050" y="781050"/>
                  </a:cubicBezTo>
                  <a:cubicBezTo>
                    <a:pt x="18311" y="789550"/>
                    <a:pt x="16817" y="797970"/>
                    <a:pt x="15875" y="806450"/>
                  </a:cubicBezTo>
                  <a:cubicBezTo>
                    <a:pt x="14700" y="817021"/>
                    <a:pt x="13758" y="827617"/>
                    <a:pt x="12700" y="838200"/>
                  </a:cubicBezTo>
                  <a:cubicBezTo>
                    <a:pt x="11642" y="874183"/>
                    <a:pt x="11323" y="910196"/>
                    <a:pt x="9525" y="946150"/>
                  </a:cubicBezTo>
                  <a:cubicBezTo>
                    <a:pt x="9204" y="952580"/>
                    <a:pt x="8386" y="959093"/>
                    <a:pt x="6350" y="965200"/>
                  </a:cubicBezTo>
                  <a:cubicBezTo>
                    <a:pt x="5143" y="968820"/>
                    <a:pt x="2117" y="971550"/>
                    <a:pt x="0" y="974725"/>
                  </a:cubicBezTo>
                  <a:lnTo>
                    <a:pt x="19050" y="981075"/>
                  </a:lnTo>
                  <a:cubicBezTo>
                    <a:pt x="22225" y="982133"/>
                    <a:pt x="25293" y="983594"/>
                    <a:pt x="28575" y="984250"/>
                  </a:cubicBezTo>
                  <a:lnTo>
                    <a:pt x="44450" y="987425"/>
                  </a:lnTo>
                  <a:cubicBezTo>
                    <a:pt x="97842" y="969628"/>
                    <a:pt x="41347" y="987422"/>
                    <a:pt x="190500" y="981075"/>
                  </a:cubicBezTo>
                  <a:cubicBezTo>
                    <a:pt x="194860" y="980889"/>
                    <a:pt x="199004" y="979099"/>
                    <a:pt x="203200" y="977900"/>
                  </a:cubicBezTo>
                  <a:cubicBezTo>
                    <a:pt x="206418" y="976981"/>
                    <a:pt x="209379" y="974797"/>
                    <a:pt x="212725" y="974725"/>
                  </a:cubicBezTo>
                  <a:cubicBezTo>
                    <a:pt x="307959" y="972677"/>
                    <a:pt x="403225" y="972608"/>
                    <a:pt x="498475" y="971550"/>
                  </a:cubicBezTo>
                  <a:cubicBezTo>
                    <a:pt x="561920" y="955689"/>
                    <a:pt x="438138" y="985645"/>
                    <a:pt x="647700" y="965200"/>
                  </a:cubicBezTo>
                  <a:cubicBezTo>
                    <a:pt x="651498" y="964829"/>
                    <a:pt x="644048" y="958373"/>
                    <a:pt x="641350" y="955675"/>
                  </a:cubicBezTo>
                  <a:cubicBezTo>
                    <a:pt x="638652" y="952977"/>
                    <a:pt x="634722" y="951808"/>
                    <a:pt x="631825" y="949325"/>
                  </a:cubicBezTo>
                  <a:cubicBezTo>
                    <a:pt x="627279" y="945429"/>
                    <a:pt x="623358" y="940858"/>
                    <a:pt x="619125" y="936625"/>
                  </a:cubicBezTo>
                  <a:cubicBezTo>
                    <a:pt x="607546" y="901887"/>
                    <a:pt x="626013" y="954504"/>
                    <a:pt x="609600" y="917575"/>
                  </a:cubicBezTo>
                  <a:cubicBezTo>
                    <a:pt x="606882" y="911458"/>
                    <a:pt x="605367" y="904875"/>
                    <a:pt x="603250" y="898525"/>
                  </a:cubicBezTo>
                  <a:lnTo>
                    <a:pt x="600075" y="889000"/>
                  </a:lnTo>
                  <a:cubicBezTo>
                    <a:pt x="599017" y="885825"/>
                    <a:pt x="597556" y="882757"/>
                    <a:pt x="596900" y="879475"/>
                  </a:cubicBezTo>
                  <a:cubicBezTo>
                    <a:pt x="595692" y="873437"/>
                    <a:pt x="593804" y="860584"/>
                    <a:pt x="590550" y="854075"/>
                  </a:cubicBezTo>
                  <a:cubicBezTo>
                    <a:pt x="588843" y="850662"/>
                    <a:pt x="586093" y="847863"/>
                    <a:pt x="584200" y="844550"/>
                  </a:cubicBezTo>
                  <a:cubicBezTo>
                    <a:pt x="579052" y="835541"/>
                    <a:pt x="578130" y="830060"/>
                    <a:pt x="571500" y="822325"/>
                  </a:cubicBezTo>
                  <a:cubicBezTo>
                    <a:pt x="567604" y="817779"/>
                    <a:pt x="562696" y="814171"/>
                    <a:pt x="558800" y="809625"/>
                  </a:cubicBezTo>
                  <a:cubicBezTo>
                    <a:pt x="532278" y="778683"/>
                    <a:pt x="575954" y="823604"/>
                    <a:pt x="542925" y="790575"/>
                  </a:cubicBezTo>
                  <a:cubicBezTo>
                    <a:pt x="540814" y="784242"/>
                    <a:pt x="536112" y="769514"/>
                    <a:pt x="533400" y="765175"/>
                  </a:cubicBezTo>
                  <a:cubicBezTo>
                    <a:pt x="531020" y="761367"/>
                    <a:pt x="527050" y="758825"/>
                    <a:pt x="523875" y="755650"/>
                  </a:cubicBezTo>
                  <a:cubicBezTo>
                    <a:pt x="522858" y="751581"/>
                    <a:pt x="519802" y="737980"/>
                    <a:pt x="517525" y="733425"/>
                  </a:cubicBezTo>
                  <a:cubicBezTo>
                    <a:pt x="515818" y="730012"/>
                    <a:pt x="513292" y="727075"/>
                    <a:pt x="511175" y="723900"/>
                  </a:cubicBezTo>
                  <a:cubicBezTo>
                    <a:pt x="510117" y="719667"/>
                    <a:pt x="509951" y="715103"/>
                    <a:pt x="508000" y="711200"/>
                  </a:cubicBezTo>
                  <a:cubicBezTo>
                    <a:pt x="502055" y="699309"/>
                    <a:pt x="496893" y="698507"/>
                    <a:pt x="488950" y="688975"/>
                  </a:cubicBezTo>
                  <a:cubicBezTo>
                    <a:pt x="469039" y="665082"/>
                    <a:pt x="500958" y="697654"/>
                    <a:pt x="473075" y="663575"/>
                  </a:cubicBezTo>
                  <a:lnTo>
                    <a:pt x="444500" y="635000"/>
                  </a:lnTo>
                  <a:lnTo>
                    <a:pt x="412750" y="603250"/>
                  </a:lnTo>
                  <a:lnTo>
                    <a:pt x="403225" y="593725"/>
                  </a:lnTo>
                  <a:cubicBezTo>
                    <a:pt x="397391" y="576223"/>
                    <a:pt x="403786" y="590676"/>
                    <a:pt x="387350" y="571500"/>
                  </a:cubicBezTo>
                  <a:cubicBezTo>
                    <a:pt x="376431" y="558761"/>
                    <a:pt x="384586" y="565971"/>
                    <a:pt x="377825" y="552450"/>
                  </a:cubicBezTo>
                  <a:cubicBezTo>
                    <a:pt x="369935" y="536670"/>
                    <a:pt x="369793" y="538068"/>
                    <a:pt x="358775" y="527050"/>
                  </a:cubicBezTo>
                  <a:cubicBezTo>
                    <a:pt x="354160" y="513206"/>
                    <a:pt x="354461" y="508538"/>
                    <a:pt x="346075" y="498475"/>
                  </a:cubicBezTo>
                  <a:cubicBezTo>
                    <a:pt x="343200" y="495026"/>
                    <a:pt x="339725" y="492125"/>
                    <a:pt x="336550" y="488950"/>
                  </a:cubicBezTo>
                  <a:cubicBezTo>
                    <a:pt x="330729" y="471486"/>
                    <a:pt x="336873" y="487134"/>
                    <a:pt x="327025" y="469900"/>
                  </a:cubicBezTo>
                  <a:cubicBezTo>
                    <a:pt x="324677" y="465791"/>
                    <a:pt x="323426" y="461051"/>
                    <a:pt x="320675" y="457200"/>
                  </a:cubicBezTo>
                  <a:cubicBezTo>
                    <a:pt x="318065" y="453546"/>
                    <a:pt x="314025" y="451124"/>
                    <a:pt x="311150" y="447675"/>
                  </a:cubicBezTo>
                  <a:cubicBezTo>
                    <a:pt x="308707" y="444744"/>
                    <a:pt x="306917" y="441325"/>
                    <a:pt x="304800" y="438150"/>
                  </a:cubicBezTo>
                  <a:cubicBezTo>
                    <a:pt x="302008" y="426981"/>
                    <a:pt x="302902" y="424505"/>
                    <a:pt x="295275" y="415925"/>
                  </a:cubicBezTo>
                  <a:cubicBezTo>
                    <a:pt x="289309" y="409213"/>
                    <a:pt x="280845" y="404576"/>
                    <a:pt x="276225" y="396875"/>
                  </a:cubicBezTo>
                  <a:cubicBezTo>
                    <a:pt x="250074" y="353290"/>
                    <a:pt x="281480" y="402724"/>
                    <a:pt x="257175" y="371475"/>
                  </a:cubicBezTo>
                  <a:cubicBezTo>
                    <a:pt x="252490" y="365451"/>
                    <a:pt x="248708" y="358775"/>
                    <a:pt x="244475" y="352425"/>
                  </a:cubicBezTo>
                  <a:cubicBezTo>
                    <a:pt x="242358" y="349250"/>
                    <a:pt x="240823" y="345598"/>
                    <a:pt x="238125" y="342900"/>
                  </a:cubicBezTo>
                  <a:cubicBezTo>
                    <a:pt x="234950" y="339725"/>
                    <a:pt x="231475" y="336824"/>
                    <a:pt x="228600" y="333375"/>
                  </a:cubicBezTo>
                  <a:cubicBezTo>
                    <a:pt x="215371" y="317500"/>
                    <a:pt x="230187" y="329142"/>
                    <a:pt x="212725" y="317500"/>
                  </a:cubicBezTo>
                  <a:cubicBezTo>
                    <a:pt x="202780" y="297609"/>
                    <a:pt x="210589" y="311334"/>
                    <a:pt x="196850" y="292100"/>
                  </a:cubicBezTo>
                  <a:cubicBezTo>
                    <a:pt x="194632" y="288995"/>
                    <a:pt x="192943" y="285506"/>
                    <a:pt x="190500" y="282575"/>
                  </a:cubicBezTo>
                  <a:cubicBezTo>
                    <a:pt x="187625" y="279126"/>
                    <a:pt x="184150" y="276225"/>
                    <a:pt x="180975" y="273050"/>
                  </a:cubicBezTo>
                  <a:cubicBezTo>
                    <a:pt x="175095" y="255410"/>
                    <a:pt x="181028" y="269552"/>
                    <a:pt x="165100" y="247650"/>
                  </a:cubicBezTo>
                  <a:cubicBezTo>
                    <a:pt x="160611" y="241478"/>
                    <a:pt x="157796" y="233996"/>
                    <a:pt x="152400" y="228600"/>
                  </a:cubicBezTo>
                  <a:cubicBezTo>
                    <a:pt x="149225" y="225425"/>
                    <a:pt x="145632" y="222619"/>
                    <a:pt x="142875" y="219075"/>
                  </a:cubicBezTo>
                  <a:cubicBezTo>
                    <a:pt x="138190" y="213051"/>
                    <a:pt x="134754" y="206130"/>
                    <a:pt x="130175" y="200025"/>
                  </a:cubicBezTo>
                  <a:cubicBezTo>
                    <a:pt x="124202" y="192061"/>
                    <a:pt x="111859" y="176093"/>
                    <a:pt x="107950" y="168275"/>
                  </a:cubicBezTo>
                  <a:cubicBezTo>
                    <a:pt x="105833" y="164042"/>
                    <a:pt x="104035" y="159634"/>
                    <a:pt x="101600" y="155575"/>
                  </a:cubicBezTo>
                  <a:cubicBezTo>
                    <a:pt x="97673" y="149031"/>
                    <a:pt x="91313" y="143765"/>
                    <a:pt x="88900" y="136525"/>
                  </a:cubicBezTo>
                  <a:cubicBezTo>
                    <a:pt x="87842" y="133350"/>
                    <a:pt x="87350" y="129926"/>
                    <a:pt x="85725" y="127000"/>
                  </a:cubicBezTo>
                  <a:cubicBezTo>
                    <a:pt x="82019" y="120329"/>
                    <a:pt x="73025" y="107950"/>
                    <a:pt x="73025" y="107950"/>
                  </a:cubicBezTo>
                  <a:cubicBezTo>
                    <a:pt x="71967" y="103717"/>
                    <a:pt x="71801" y="99153"/>
                    <a:pt x="69850" y="95250"/>
                  </a:cubicBezTo>
                  <a:cubicBezTo>
                    <a:pt x="66437" y="88424"/>
                    <a:pt x="61383" y="82550"/>
                    <a:pt x="57150" y="76200"/>
                  </a:cubicBezTo>
                  <a:cubicBezTo>
                    <a:pt x="36505" y="45233"/>
                    <a:pt x="68842" y="93357"/>
                    <a:pt x="41275" y="53975"/>
                  </a:cubicBezTo>
                  <a:cubicBezTo>
                    <a:pt x="23553" y="28657"/>
                    <a:pt x="35461" y="41811"/>
                    <a:pt x="19050" y="25400"/>
                  </a:cubicBezTo>
                  <a:lnTo>
                    <a:pt x="1587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자유형 60"/>
            <p:cNvSpPr/>
            <p:nvPr/>
          </p:nvSpPr>
          <p:spPr>
            <a:xfrm>
              <a:off x="4479925" y="4659121"/>
              <a:ext cx="571733" cy="611379"/>
            </a:xfrm>
            <a:custGeom>
              <a:avLst/>
              <a:gdLst>
                <a:gd name="connsiteX0" fmla="*/ 12700 w 571733"/>
                <a:gd name="connsiteY0" fmla="*/ 8129 h 611379"/>
                <a:gd name="connsiteX1" fmla="*/ 6350 w 571733"/>
                <a:gd name="connsiteY1" fmla="*/ 173229 h 611379"/>
                <a:gd name="connsiteX2" fmla="*/ 9525 w 571733"/>
                <a:gd name="connsiteY2" fmla="*/ 182754 h 611379"/>
                <a:gd name="connsiteX3" fmla="*/ 15875 w 571733"/>
                <a:gd name="connsiteY3" fmla="*/ 208154 h 611379"/>
                <a:gd name="connsiteX4" fmla="*/ 12700 w 571733"/>
                <a:gd name="connsiteY4" fmla="*/ 274829 h 611379"/>
                <a:gd name="connsiteX5" fmla="*/ 9525 w 571733"/>
                <a:gd name="connsiteY5" fmla="*/ 360554 h 611379"/>
                <a:gd name="connsiteX6" fmla="*/ 0 w 571733"/>
                <a:gd name="connsiteY6" fmla="*/ 395479 h 611379"/>
                <a:gd name="connsiteX7" fmla="*/ 6350 w 571733"/>
                <a:gd name="connsiteY7" fmla="*/ 547879 h 611379"/>
                <a:gd name="connsiteX8" fmla="*/ 15875 w 571733"/>
                <a:gd name="connsiteY8" fmla="*/ 582804 h 611379"/>
                <a:gd name="connsiteX9" fmla="*/ 19050 w 571733"/>
                <a:gd name="connsiteY9" fmla="*/ 598679 h 611379"/>
                <a:gd name="connsiteX10" fmla="*/ 34925 w 571733"/>
                <a:gd name="connsiteY10" fmla="*/ 595504 h 611379"/>
                <a:gd name="connsiteX11" fmla="*/ 85725 w 571733"/>
                <a:gd name="connsiteY11" fmla="*/ 598679 h 611379"/>
                <a:gd name="connsiteX12" fmla="*/ 111125 w 571733"/>
                <a:gd name="connsiteY12" fmla="*/ 601854 h 611379"/>
                <a:gd name="connsiteX13" fmla="*/ 136525 w 571733"/>
                <a:gd name="connsiteY13" fmla="*/ 608204 h 611379"/>
                <a:gd name="connsiteX14" fmla="*/ 273050 w 571733"/>
                <a:gd name="connsiteY14" fmla="*/ 611379 h 611379"/>
                <a:gd name="connsiteX15" fmla="*/ 428625 w 571733"/>
                <a:gd name="connsiteY15" fmla="*/ 608204 h 611379"/>
                <a:gd name="connsiteX16" fmla="*/ 473075 w 571733"/>
                <a:gd name="connsiteY16" fmla="*/ 608204 h 611379"/>
                <a:gd name="connsiteX17" fmla="*/ 561975 w 571733"/>
                <a:gd name="connsiteY17" fmla="*/ 605029 h 611379"/>
                <a:gd name="connsiteX18" fmla="*/ 571500 w 571733"/>
                <a:gd name="connsiteY18" fmla="*/ 601854 h 611379"/>
                <a:gd name="connsiteX19" fmla="*/ 555625 w 571733"/>
                <a:gd name="connsiteY19" fmla="*/ 589154 h 611379"/>
                <a:gd name="connsiteX20" fmla="*/ 549275 w 571733"/>
                <a:gd name="connsiteY20" fmla="*/ 579629 h 611379"/>
                <a:gd name="connsiteX21" fmla="*/ 527050 w 571733"/>
                <a:gd name="connsiteY21" fmla="*/ 570104 h 611379"/>
                <a:gd name="connsiteX22" fmla="*/ 517525 w 571733"/>
                <a:gd name="connsiteY22" fmla="*/ 560579 h 611379"/>
                <a:gd name="connsiteX23" fmla="*/ 504825 w 571733"/>
                <a:gd name="connsiteY23" fmla="*/ 557404 h 611379"/>
                <a:gd name="connsiteX24" fmla="*/ 482600 w 571733"/>
                <a:gd name="connsiteY24" fmla="*/ 551054 h 611379"/>
                <a:gd name="connsiteX25" fmla="*/ 463550 w 571733"/>
                <a:gd name="connsiteY25" fmla="*/ 535179 h 611379"/>
                <a:gd name="connsiteX26" fmla="*/ 444500 w 571733"/>
                <a:gd name="connsiteY26" fmla="*/ 528829 h 611379"/>
                <a:gd name="connsiteX27" fmla="*/ 425450 w 571733"/>
                <a:gd name="connsiteY27" fmla="*/ 509779 h 611379"/>
                <a:gd name="connsiteX28" fmla="*/ 406400 w 571733"/>
                <a:gd name="connsiteY28" fmla="*/ 500254 h 611379"/>
                <a:gd name="connsiteX29" fmla="*/ 396875 w 571733"/>
                <a:gd name="connsiteY29" fmla="*/ 487554 h 611379"/>
                <a:gd name="connsiteX30" fmla="*/ 374650 w 571733"/>
                <a:gd name="connsiteY30" fmla="*/ 465329 h 611379"/>
                <a:gd name="connsiteX31" fmla="*/ 361950 w 571733"/>
                <a:gd name="connsiteY31" fmla="*/ 452629 h 611379"/>
                <a:gd name="connsiteX32" fmla="*/ 336550 w 571733"/>
                <a:gd name="connsiteY32" fmla="*/ 417704 h 611379"/>
                <a:gd name="connsiteX33" fmla="*/ 327025 w 571733"/>
                <a:gd name="connsiteY33" fmla="*/ 411354 h 611379"/>
                <a:gd name="connsiteX34" fmla="*/ 320675 w 571733"/>
                <a:gd name="connsiteY34" fmla="*/ 401829 h 611379"/>
                <a:gd name="connsiteX35" fmla="*/ 317500 w 571733"/>
                <a:gd name="connsiteY35" fmla="*/ 389129 h 611379"/>
                <a:gd name="connsiteX36" fmla="*/ 307975 w 571733"/>
                <a:gd name="connsiteY36" fmla="*/ 379604 h 611379"/>
                <a:gd name="connsiteX37" fmla="*/ 301625 w 571733"/>
                <a:gd name="connsiteY37" fmla="*/ 370079 h 611379"/>
                <a:gd name="connsiteX38" fmla="*/ 292100 w 571733"/>
                <a:gd name="connsiteY38" fmla="*/ 360554 h 611379"/>
                <a:gd name="connsiteX39" fmla="*/ 279400 w 571733"/>
                <a:gd name="connsiteY39" fmla="*/ 341504 h 611379"/>
                <a:gd name="connsiteX40" fmla="*/ 260350 w 571733"/>
                <a:gd name="connsiteY40" fmla="*/ 328804 h 611379"/>
                <a:gd name="connsiteX41" fmla="*/ 250825 w 571733"/>
                <a:gd name="connsiteY41" fmla="*/ 322454 h 611379"/>
                <a:gd name="connsiteX42" fmla="*/ 231775 w 571733"/>
                <a:gd name="connsiteY42" fmla="*/ 303404 h 611379"/>
                <a:gd name="connsiteX43" fmla="*/ 212725 w 571733"/>
                <a:gd name="connsiteY43" fmla="*/ 290704 h 611379"/>
                <a:gd name="connsiteX44" fmla="*/ 193675 w 571733"/>
                <a:gd name="connsiteY44" fmla="*/ 274829 h 611379"/>
                <a:gd name="connsiteX45" fmla="*/ 177800 w 571733"/>
                <a:gd name="connsiteY45" fmla="*/ 255779 h 611379"/>
                <a:gd name="connsiteX46" fmla="*/ 149225 w 571733"/>
                <a:gd name="connsiteY46" fmla="*/ 230379 h 611379"/>
                <a:gd name="connsiteX47" fmla="*/ 142875 w 571733"/>
                <a:gd name="connsiteY47" fmla="*/ 220854 h 611379"/>
                <a:gd name="connsiteX48" fmla="*/ 136525 w 571733"/>
                <a:gd name="connsiteY48" fmla="*/ 208154 h 611379"/>
                <a:gd name="connsiteX49" fmla="*/ 127000 w 571733"/>
                <a:gd name="connsiteY49" fmla="*/ 198629 h 611379"/>
                <a:gd name="connsiteX50" fmla="*/ 111125 w 571733"/>
                <a:gd name="connsiteY50" fmla="*/ 176404 h 611379"/>
                <a:gd name="connsiteX51" fmla="*/ 101600 w 571733"/>
                <a:gd name="connsiteY51" fmla="*/ 163704 h 611379"/>
                <a:gd name="connsiteX52" fmla="*/ 92075 w 571733"/>
                <a:gd name="connsiteY52" fmla="*/ 141479 h 611379"/>
                <a:gd name="connsiteX53" fmla="*/ 85725 w 571733"/>
                <a:gd name="connsiteY53" fmla="*/ 131954 h 611379"/>
                <a:gd name="connsiteX54" fmla="*/ 79375 w 571733"/>
                <a:gd name="connsiteY54" fmla="*/ 116079 h 611379"/>
                <a:gd name="connsiteX55" fmla="*/ 69850 w 571733"/>
                <a:gd name="connsiteY55" fmla="*/ 106554 h 611379"/>
                <a:gd name="connsiteX56" fmla="*/ 47625 w 571733"/>
                <a:gd name="connsiteY56" fmla="*/ 77979 h 611379"/>
                <a:gd name="connsiteX57" fmla="*/ 44450 w 571733"/>
                <a:gd name="connsiteY57" fmla="*/ 65279 h 611379"/>
                <a:gd name="connsiteX58" fmla="*/ 22225 w 571733"/>
                <a:gd name="connsiteY58" fmla="*/ 36704 h 611379"/>
                <a:gd name="connsiteX59" fmla="*/ 12700 w 571733"/>
                <a:gd name="connsiteY59" fmla="*/ 8129 h 61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1733" h="611379">
                  <a:moveTo>
                    <a:pt x="12700" y="8129"/>
                  </a:moveTo>
                  <a:cubicBezTo>
                    <a:pt x="10054" y="30883"/>
                    <a:pt x="7351" y="118164"/>
                    <a:pt x="6350" y="173229"/>
                  </a:cubicBezTo>
                  <a:cubicBezTo>
                    <a:pt x="6289" y="176575"/>
                    <a:pt x="8713" y="179507"/>
                    <a:pt x="9525" y="182754"/>
                  </a:cubicBezTo>
                  <a:lnTo>
                    <a:pt x="15875" y="208154"/>
                  </a:lnTo>
                  <a:cubicBezTo>
                    <a:pt x="14817" y="230379"/>
                    <a:pt x="13626" y="252598"/>
                    <a:pt x="12700" y="274829"/>
                  </a:cubicBezTo>
                  <a:cubicBezTo>
                    <a:pt x="11510" y="303399"/>
                    <a:pt x="11967" y="332064"/>
                    <a:pt x="9525" y="360554"/>
                  </a:cubicBezTo>
                  <a:cubicBezTo>
                    <a:pt x="8699" y="370195"/>
                    <a:pt x="3505" y="384963"/>
                    <a:pt x="0" y="395479"/>
                  </a:cubicBezTo>
                  <a:cubicBezTo>
                    <a:pt x="1277" y="432519"/>
                    <a:pt x="3260" y="506168"/>
                    <a:pt x="6350" y="547879"/>
                  </a:cubicBezTo>
                  <a:cubicBezTo>
                    <a:pt x="8326" y="574557"/>
                    <a:pt x="5540" y="567301"/>
                    <a:pt x="15875" y="582804"/>
                  </a:cubicBezTo>
                  <a:cubicBezTo>
                    <a:pt x="16933" y="588096"/>
                    <a:pt x="14560" y="595686"/>
                    <a:pt x="19050" y="598679"/>
                  </a:cubicBezTo>
                  <a:cubicBezTo>
                    <a:pt x="23540" y="601672"/>
                    <a:pt x="29529" y="595504"/>
                    <a:pt x="34925" y="595504"/>
                  </a:cubicBezTo>
                  <a:cubicBezTo>
                    <a:pt x="51891" y="595504"/>
                    <a:pt x="68817" y="597270"/>
                    <a:pt x="85725" y="598679"/>
                  </a:cubicBezTo>
                  <a:cubicBezTo>
                    <a:pt x="94228" y="599388"/>
                    <a:pt x="102739" y="600282"/>
                    <a:pt x="111125" y="601854"/>
                  </a:cubicBezTo>
                  <a:cubicBezTo>
                    <a:pt x="119703" y="603462"/>
                    <a:pt x="127813" y="607692"/>
                    <a:pt x="136525" y="608204"/>
                  </a:cubicBezTo>
                  <a:cubicBezTo>
                    <a:pt x="181967" y="610877"/>
                    <a:pt x="227542" y="610321"/>
                    <a:pt x="273050" y="611379"/>
                  </a:cubicBezTo>
                  <a:lnTo>
                    <a:pt x="428625" y="608204"/>
                  </a:lnTo>
                  <a:cubicBezTo>
                    <a:pt x="473120" y="606696"/>
                    <a:pt x="446609" y="601587"/>
                    <a:pt x="473075" y="608204"/>
                  </a:cubicBezTo>
                  <a:cubicBezTo>
                    <a:pt x="502708" y="607146"/>
                    <a:pt x="532384" y="606938"/>
                    <a:pt x="561975" y="605029"/>
                  </a:cubicBezTo>
                  <a:cubicBezTo>
                    <a:pt x="565315" y="604814"/>
                    <a:pt x="570688" y="605101"/>
                    <a:pt x="571500" y="601854"/>
                  </a:cubicBezTo>
                  <a:cubicBezTo>
                    <a:pt x="573709" y="593016"/>
                    <a:pt x="559635" y="590491"/>
                    <a:pt x="555625" y="589154"/>
                  </a:cubicBezTo>
                  <a:cubicBezTo>
                    <a:pt x="553508" y="585979"/>
                    <a:pt x="551973" y="582327"/>
                    <a:pt x="549275" y="579629"/>
                  </a:cubicBezTo>
                  <a:cubicBezTo>
                    <a:pt x="541966" y="572320"/>
                    <a:pt x="536766" y="572533"/>
                    <a:pt x="527050" y="570104"/>
                  </a:cubicBezTo>
                  <a:cubicBezTo>
                    <a:pt x="523875" y="566929"/>
                    <a:pt x="521424" y="562807"/>
                    <a:pt x="517525" y="560579"/>
                  </a:cubicBezTo>
                  <a:cubicBezTo>
                    <a:pt x="513736" y="558414"/>
                    <a:pt x="509021" y="558603"/>
                    <a:pt x="504825" y="557404"/>
                  </a:cubicBezTo>
                  <a:cubicBezTo>
                    <a:pt x="472941" y="548294"/>
                    <a:pt x="522302" y="560980"/>
                    <a:pt x="482600" y="551054"/>
                  </a:cubicBezTo>
                  <a:cubicBezTo>
                    <a:pt x="476618" y="545072"/>
                    <a:pt x="471507" y="538715"/>
                    <a:pt x="463550" y="535179"/>
                  </a:cubicBezTo>
                  <a:cubicBezTo>
                    <a:pt x="457433" y="532461"/>
                    <a:pt x="444500" y="528829"/>
                    <a:pt x="444500" y="528829"/>
                  </a:cubicBezTo>
                  <a:cubicBezTo>
                    <a:pt x="438150" y="522479"/>
                    <a:pt x="433969" y="512619"/>
                    <a:pt x="425450" y="509779"/>
                  </a:cubicBezTo>
                  <a:cubicBezTo>
                    <a:pt x="417703" y="507197"/>
                    <a:pt x="412555" y="506409"/>
                    <a:pt x="406400" y="500254"/>
                  </a:cubicBezTo>
                  <a:cubicBezTo>
                    <a:pt x="402658" y="496512"/>
                    <a:pt x="400435" y="491470"/>
                    <a:pt x="396875" y="487554"/>
                  </a:cubicBezTo>
                  <a:cubicBezTo>
                    <a:pt x="389827" y="479802"/>
                    <a:pt x="382058" y="472737"/>
                    <a:pt x="374650" y="465329"/>
                  </a:cubicBezTo>
                  <a:cubicBezTo>
                    <a:pt x="370417" y="461096"/>
                    <a:pt x="365271" y="457610"/>
                    <a:pt x="361950" y="452629"/>
                  </a:cubicBezTo>
                  <a:cubicBezTo>
                    <a:pt x="355885" y="443531"/>
                    <a:pt x="340818" y="420549"/>
                    <a:pt x="336550" y="417704"/>
                  </a:cubicBezTo>
                  <a:lnTo>
                    <a:pt x="327025" y="411354"/>
                  </a:lnTo>
                  <a:cubicBezTo>
                    <a:pt x="324908" y="408179"/>
                    <a:pt x="322178" y="405336"/>
                    <a:pt x="320675" y="401829"/>
                  </a:cubicBezTo>
                  <a:cubicBezTo>
                    <a:pt x="318956" y="397818"/>
                    <a:pt x="319665" y="392918"/>
                    <a:pt x="317500" y="389129"/>
                  </a:cubicBezTo>
                  <a:cubicBezTo>
                    <a:pt x="315272" y="385230"/>
                    <a:pt x="310850" y="383053"/>
                    <a:pt x="307975" y="379604"/>
                  </a:cubicBezTo>
                  <a:cubicBezTo>
                    <a:pt x="305532" y="376673"/>
                    <a:pt x="304068" y="373010"/>
                    <a:pt x="301625" y="370079"/>
                  </a:cubicBezTo>
                  <a:cubicBezTo>
                    <a:pt x="298750" y="366630"/>
                    <a:pt x="294857" y="364098"/>
                    <a:pt x="292100" y="360554"/>
                  </a:cubicBezTo>
                  <a:cubicBezTo>
                    <a:pt x="287415" y="354530"/>
                    <a:pt x="285750" y="345737"/>
                    <a:pt x="279400" y="341504"/>
                  </a:cubicBezTo>
                  <a:lnTo>
                    <a:pt x="260350" y="328804"/>
                  </a:lnTo>
                  <a:cubicBezTo>
                    <a:pt x="257175" y="326687"/>
                    <a:pt x="253523" y="325152"/>
                    <a:pt x="250825" y="322454"/>
                  </a:cubicBezTo>
                  <a:cubicBezTo>
                    <a:pt x="244475" y="316104"/>
                    <a:pt x="239247" y="308385"/>
                    <a:pt x="231775" y="303404"/>
                  </a:cubicBezTo>
                  <a:cubicBezTo>
                    <a:pt x="225425" y="299171"/>
                    <a:pt x="218121" y="296100"/>
                    <a:pt x="212725" y="290704"/>
                  </a:cubicBezTo>
                  <a:cubicBezTo>
                    <a:pt x="200502" y="278481"/>
                    <a:pt x="206936" y="283670"/>
                    <a:pt x="193675" y="274829"/>
                  </a:cubicBezTo>
                  <a:cubicBezTo>
                    <a:pt x="187431" y="265463"/>
                    <a:pt x="186967" y="263419"/>
                    <a:pt x="177800" y="255779"/>
                  </a:cubicBezTo>
                  <a:cubicBezTo>
                    <a:pt x="163485" y="243850"/>
                    <a:pt x="164662" y="253535"/>
                    <a:pt x="149225" y="230379"/>
                  </a:cubicBezTo>
                  <a:cubicBezTo>
                    <a:pt x="147108" y="227204"/>
                    <a:pt x="144768" y="224167"/>
                    <a:pt x="142875" y="220854"/>
                  </a:cubicBezTo>
                  <a:cubicBezTo>
                    <a:pt x="140527" y="216745"/>
                    <a:pt x="139276" y="212005"/>
                    <a:pt x="136525" y="208154"/>
                  </a:cubicBezTo>
                  <a:cubicBezTo>
                    <a:pt x="133915" y="204500"/>
                    <a:pt x="129922" y="202038"/>
                    <a:pt x="127000" y="198629"/>
                  </a:cubicBezTo>
                  <a:cubicBezTo>
                    <a:pt x="118106" y="188253"/>
                    <a:pt x="118304" y="186455"/>
                    <a:pt x="111125" y="176404"/>
                  </a:cubicBezTo>
                  <a:cubicBezTo>
                    <a:pt x="108049" y="172098"/>
                    <a:pt x="104775" y="167937"/>
                    <a:pt x="101600" y="163704"/>
                  </a:cubicBezTo>
                  <a:cubicBezTo>
                    <a:pt x="98038" y="153018"/>
                    <a:pt x="98352" y="152464"/>
                    <a:pt x="92075" y="141479"/>
                  </a:cubicBezTo>
                  <a:cubicBezTo>
                    <a:pt x="90182" y="138166"/>
                    <a:pt x="87432" y="135367"/>
                    <a:pt x="85725" y="131954"/>
                  </a:cubicBezTo>
                  <a:cubicBezTo>
                    <a:pt x="83176" y="126856"/>
                    <a:pt x="82396" y="120912"/>
                    <a:pt x="79375" y="116079"/>
                  </a:cubicBezTo>
                  <a:cubicBezTo>
                    <a:pt x="76995" y="112271"/>
                    <a:pt x="72607" y="110098"/>
                    <a:pt x="69850" y="106554"/>
                  </a:cubicBezTo>
                  <a:cubicBezTo>
                    <a:pt x="43266" y="72375"/>
                    <a:pt x="69250" y="99604"/>
                    <a:pt x="47625" y="77979"/>
                  </a:cubicBezTo>
                  <a:cubicBezTo>
                    <a:pt x="46567" y="73746"/>
                    <a:pt x="46615" y="69068"/>
                    <a:pt x="44450" y="65279"/>
                  </a:cubicBezTo>
                  <a:cubicBezTo>
                    <a:pt x="31301" y="42267"/>
                    <a:pt x="34404" y="73240"/>
                    <a:pt x="22225" y="36704"/>
                  </a:cubicBezTo>
                  <a:cubicBezTo>
                    <a:pt x="15127" y="15409"/>
                    <a:pt x="15346" y="-14625"/>
                    <a:pt x="12700" y="812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자유형 61"/>
            <p:cNvSpPr/>
            <p:nvPr/>
          </p:nvSpPr>
          <p:spPr>
            <a:xfrm>
              <a:off x="5251450" y="4419502"/>
              <a:ext cx="650875" cy="831948"/>
            </a:xfrm>
            <a:custGeom>
              <a:avLst/>
              <a:gdLst>
                <a:gd name="connsiteX0" fmla="*/ 631825 w 650875"/>
                <a:gd name="connsiteY0" fmla="*/ 3273 h 831948"/>
                <a:gd name="connsiteX1" fmla="*/ 539750 w 650875"/>
                <a:gd name="connsiteY1" fmla="*/ 174723 h 831948"/>
                <a:gd name="connsiteX2" fmla="*/ 523875 w 650875"/>
                <a:gd name="connsiteY2" fmla="*/ 196948 h 831948"/>
                <a:gd name="connsiteX3" fmla="*/ 517525 w 650875"/>
                <a:gd name="connsiteY3" fmla="*/ 206473 h 831948"/>
                <a:gd name="connsiteX4" fmla="*/ 498475 w 650875"/>
                <a:gd name="connsiteY4" fmla="*/ 225523 h 831948"/>
                <a:gd name="connsiteX5" fmla="*/ 482600 w 650875"/>
                <a:gd name="connsiteY5" fmla="*/ 241398 h 831948"/>
                <a:gd name="connsiteX6" fmla="*/ 476250 w 650875"/>
                <a:gd name="connsiteY6" fmla="*/ 250923 h 831948"/>
                <a:gd name="connsiteX7" fmla="*/ 460375 w 650875"/>
                <a:gd name="connsiteY7" fmla="*/ 269973 h 831948"/>
                <a:gd name="connsiteX8" fmla="*/ 447675 w 650875"/>
                <a:gd name="connsiteY8" fmla="*/ 292198 h 831948"/>
                <a:gd name="connsiteX9" fmla="*/ 444500 w 650875"/>
                <a:gd name="connsiteY9" fmla="*/ 304898 h 831948"/>
                <a:gd name="connsiteX10" fmla="*/ 431800 w 650875"/>
                <a:gd name="connsiteY10" fmla="*/ 323948 h 831948"/>
                <a:gd name="connsiteX11" fmla="*/ 406400 w 650875"/>
                <a:gd name="connsiteY11" fmla="*/ 352523 h 831948"/>
                <a:gd name="connsiteX12" fmla="*/ 396875 w 650875"/>
                <a:gd name="connsiteY12" fmla="*/ 371573 h 831948"/>
                <a:gd name="connsiteX13" fmla="*/ 387350 w 650875"/>
                <a:gd name="connsiteY13" fmla="*/ 377923 h 831948"/>
                <a:gd name="connsiteX14" fmla="*/ 384175 w 650875"/>
                <a:gd name="connsiteY14" fmla="*/ 390623 h 831948"/>
                <a:gd name="connsiteX15" fmla="*/ 368300 w 650875"/>
                <a:gd name="connsiteY15" fmla="*/ 416023 h 831948"/>
                <a:gd name="connsiteX16" fmla="*/ 365125 w 650875"/>
                <a:gd name="connsiteY16" fmla="*/ 425548 h 831948"/>
                <a:gd name="connsiteX17" fmla="*/ 352425 w 650875"/>
                <a:gd name="connsiteY17" fmla="*/ 447773 h 831948"/>
                <a:gd name="connsiteX18" fmla="*/ 349250 w 650875"/>
                <a:gd name="connsiteY18" fmla="*/ 457298 h 831948"/>
                <a:gd name="connsiteX19" fmla="*/ 339725 w 650875"/>
                <a:gd name="connsiteY19" fmla="*/ 466823 h 831948"/>
                <a:gd name="connsiteX20" fmla="*/ 327025 w 650875"/>
                <a:gd name="connsiteY20" fmla="*/ 485873 h 831948"/>
                <a:gd name="connsiteX21" fmla="*/ 320675 w 650875"/>
                <a:gd name="connsiteY21" fmla="*/ 495398 h 831948"/>
                <a:gd name="connsiteX22" fmla="*/ 311150 w 650875"/>
                <a:gd name="connsiteY22" fmla="*/ 501748 h 831948"/>
                <a:gd name="connsiteX23" fmla="*/ 307975 w 650875"/>
                <a:gd name="connsiteY23" fmla="*/ 511273 h 831948"/>
                <a:gd name="connsiteX24" fmla="*/ 292100 w 650875"/>
                <a:gd name="connsiteY24" fmla="*/ 533498 h 831948"/>
                <a:gd name="connsiteX25" fmla="*/ 288925 w 650875"/>
                <a:gd name="connsiteY25" fmla="*/ 543023 h 831948"/>
                <a:gd name="connsiteX26" fmla="*/ 279400 w 650875"/>
                <a:gd name="connsiteY26" fmla="*/ 558898 h 831948"/>
                <a:gd name="connsiteX27" fmla="*/ 266700 w 650875"/>
                <a:gd name="connsiteY27" fmla="*/ 581123 h 831948"/>
                <a:gd name="connsiteX28" fmla="*/ 257175 w 650875"/>
                <a:gd name="connsiteY28" fmla="*/ 600173 h 831948"/>
                <a:gd name="connsiteX29" fmla="*/ 247650 w 650875"/>
                <a:gd name="connsiteY29" fmla="*/ 606523 h 831948"/>
                <a:gd name="connsiteX30" fmla="*/ 228600 w 650875"/>
                <a:gd name="connsiteY30" fmla="*/ 619223 h 831948"/>
                <a:gd name="connsiteX31" fmla="*/ 209550 w 650875"/>
                <a:gd name="connsiteY31" fmla="*/ 638273 h 831948"/>
                <a:gd name="connsiteX32" fmla="*/ 200025 w 650875"/>
                <a:gd name="connsiteY32" fmla="*/ 647798 h 831948"/>
                <a:gd name="connsiteX33" fmla="*/ 187325 w 650875"/>
                <a:gd name="connsiteY33" fmla="*/ 666848 h 831948"/>
                <a:gd name="connsiteX34" fmla="*/ 168275 w 650875"/>
                <a:gd name="connsiteY34" fmla="*/ 685898 h 831948"/>
                <a:gd name="connsiteX35" fmla="*/ 152400 w 650875"/>
                <a:gd name="connsiteY35" fmla="*/ 704948 h 831948"/>
                <a:gd name="connsiteX36" fmla="*/ 107950 w 650875"/>
                <a:gd name="connsiteY36" fmla="*/ 736698 h 831948"/>
                <a:gd name="connsiteX37" fmla="*/ 88900 w 650875"/>
                <a:gd name="connsiteY37" fmla="*/ 752573 h 831948"/>
                <a:gd name="connsiteX38" fmla="*/ 79375 w 650875"/>
                <a:gd name="connsiteY38" fmla="*/ 755748 h 831948"/>
                <a:gd name="connsiteX39" fmla="*/ 69850 w 650875"/>
                <a:gd name="connsiteY39" fmla="*/ 765273 h 831948"/>
                <a:gd name="connsiteX40" fmla="*/ 60325 w 650875"/>
                <a:gd name="connsiteY40" fmla="*/ 771623 h 831948"/>
                <a:gd name="connsiteX41" fmla="*/ 53975 w 650875"/>
                <a:gd name="connsiteY41" fmla="*/ 781148 h 831948"/>
                <a:gd name="connsiteX42" fmla="*/ 44450 w 650875"/>
                <a:gd name="connsiteY42" fmla="*/ 784323 h 831948"/>
                <a:gd name="connsiteX43" fmla="*/ 31750 w 650875"/>
                <a:gd name="connsiteY43" fmla="*/ 790673 h 831948"/>
                <a:gd name="connsiteX44" fmla="*/ 22225 w 650875"/>
                <a:gd name="connsiteY44" fmla="*/ 793848 h 831948"/>
                <a:gd name="connsiteX45" fmla="*/ 0 w 650875"/>
                <a:gd name="connsiteY45" fmla="*/ 812898 h 831948"/>
                <a:gd name="connsiteX46" fmla="*/ 25400 w 650875"/>
                <a:gd name="connsiteY46" fmla="*/ 828773 h 831948"/>
                <a:gd name="connsiteX47" fmla="*/ 34925 w 650875"/>
                <a:gd name="connsiteY47" fmla="*/ 831948 h 831948"/>
                <a:gd name="connsiteX48" fmla="*/ 222250 w 650875"/>
                <a:gd name="connsiteY48" fmla="*/ 822423 h 831948"/>
                <a:gd name="connsiteX49" fmla="*/ 234950 w 650875"/>
                <a:gd name="connsiteY49" fmla="*/ 816073 h 831948"/>
                <a:gd name="connsiteX50" fmla="*/ 492125 w 650875"/>
                <a:gd name="connsiteY50" fmla="*/ 816073 h 831948"/>
                <a:gd name="connsiteX51" fmla="*/ 641350 w 650875"/>
                <a:gd name="connsiteY51" fmla="*/ 816073 h 831948"/>
                <a:gd name="connsiteX52" fmla="*/ 638175 w 650875"/>
                <a:gd name="connsiteY52" fmla="*/ 806548 h 831948"/>
                <a:gd name="connsiteX53" fmla="*/ 631825 w 650875"/>
                <a:gd name="connsiteY53" fmla="*/ 771623 h 831948"/>
                <a:gd name="connsiteX54" fmla="*/ 628650 w 650875"/>
                <a:gd name="connsiteY54" fmla="*/ 762098 h 831948"/>
                <a:gd name="connsiteX55" fmla="*/ 625475 w 650875"/>
                <a:gd name="connsiteY55" fmla="*/ 749398 h 831948"/>
                <a:gd name="connsiteX56" fmla="*/ 625475 w 650875"/>
                <a:gd name="connsiteY56" fmla="*/ 590648 h 831948"/>
                <a:gd name="connsiteX57" fmla="*/ 628650 w 650875"/>
                <a:gd name="connsiteY57" fmla="*/ 577948 h 831948"/>
                <a:gd name="connsiteX58" fmla="*/ 635000 w 650875"/>
                <a:gd name="connsiteY58" fmla="*/ 558898 h 831948"/>
                <a:gd name="connsiteX59" fmla="*/ 641350 w 650875"/>
                <a:gd name="connsiteY59" fmla="*/ 476348 h 831948"/>
                <a:gd name="connsiteX60" fmla="*/ 647700 w 650875"/>
                <a:gd name="connsiteY60" fmla="*/ 457298 h 831948"/>
                <a:gd name="connsiteX61" fmla="*/ 650875 w 650875"/>
                <a:gd name="connsiteY61" fmla="*/ 428723 h 831948"/>
                <a:gd name="connsiteX62" fmla="*/ 644525 w 650875"/>
                <a:gd name="connsiteY62" fmla="*/ 365223 h 831948"/>
                <a:gd name="connsiteX63" fmla="*/ 641350 w 650875"/>
                <a:gd name="connsiteY63" fmla="*/ 333473 h 831948"/>
                <a:gd name="connsiteX64" fmla="*/ 631825 w 650875"/>
                <a:gd name="connsiteY64" fmla="*/ 3273 h 83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0875" h="831948">
                  <a:moveTo>
                    <a:pt x="631825" y="3273"/>
                  </a:moveTo>
                  <a:cubicBezTo>
                    <a:pt x="614892" y="-23185"/>
                    <a:pt x="570743" y="117736"/>
                    <a:pt x="539750" y="174723"/>
                  </a:cubicBezTo>
                  <a:cubicBezTo>
                    <a:pt x="536339" y="180995"/>
                    <a:pt x="527544" y="191812"/>
                    <a:pt x="523875" y="196948"/>
                  </a:cubicBezTo>
                  <a:cubicBezTo>
                    <a:pt x="521657" y="200053"/>
                    <a:pt x="520060" y="203621"/>
                    <a:pt x="517525" y="206473"/>
                  </a:cubicBezTo>
                  <a:cubicBezTo>
                    <a:pt x="511559" y="213185"/>
                    <a:pt x="503456" y="218051"/>
                    <a:pt x="498475" y="225523"/>
                  </a:cubicBezTo>
                  <a:cubicBezTo>
                    <a:pt x="490008" y="238223"/>
                    <a:pt x="495300" y="232931"/>
                    <a:pt x="482600" y="241398"/>
                  </a:cubicBezTo>
                  <a:cubicBezTo>
                    <a:pt x="480483" y="244573"/>
                    <a:pt x="478693" y="247992"/>
                    <a:pt x="476250" y="250923"/>
                  </a:cubicBezTo>
                  <a:cubicBezTo>
                    <a:pt x="455878" y="275369"/>
                    <a:pt x="476141" y="246324"/>
                    <a:pt x="460375" y="269973"/>
                  </a:cubicBezTo>
                  <a:cubicBezTo>
                    <a:pt x="452026" y="303369"/>
                    <a:pt x="464489" y="262773"/>
                    <a:pt x="447675" y="292198"/>
                  </a:cubicBezTo>
                  <a:cubicBezTo>
                    <a:pt x="445510" y="295987"/>
                    <a:pt x="446451" y="300995"/>
                    <a:pt x="444500" y="304898"/>
                  </a:cubicBezTo>
                  <a:cubicBezTo>
                    <a:pt x="441087" y="311724"/>
                    <a:pt x="436568" y="317989"/>
                    <a:pt x="431800" y="323948"/>
                  </a:cubicBezTo>
                  <a:cubicBezTo>
                    <a:pt x="415360" y="344498"/>
                    <a:pt x="423892" y="335031"/>
                    <a:pt x="406400" y="352523"/>
                  </a:cubicBezTo>
                  <a:cubicBezTo>
                    <a:pt x="403818" y="360270"/>
                    <a:pt x="403030" y="365418"/>
                    <a:pt x="396875" y="371573"/>
                  </a:cubicBezTo>
                  <a:cubicBezTo>
                    <a:pt x="394177" y="374271"/>
                    <a:pt x="390525" y="375806"/>
                    <a:pt x="387350" y="377923"/>
                  </a:cubicBezTo>
                  <a:cubicBezTo>
                    <a:pt x="386292" y="382156"/>
                    <a:pt x="385707" y="386537"/>
                    <a:pt x="384175" y="390623"/>
                  </a:cubicBezTo>
                  <a:cubicBezTo>
                    <a:pt x="379817" y="402245"/>
                    <a:pt x="375792" y="406033"/>
                    <a:pt x="368300" y="416023"/>
                  </a:cubicBezTo>
                  <a:cubicBezTo>
                    <a:pt x="367242" y="419198"/>
                    <a:pt x="366622" y="422555"/>
                    <a:pt x="365125" y="425548"/>
                  </a:cubicBezTo>
                  <a:cubicBezTo>
                    <a:pt x="349182" y="457434"/>
                    <a:pt x="369124" y="408809"/>
                    <a:pt x="352425" y="447773"/>
                  </a:cubicBezTo>
                  <a:cubicBezTo>
                    <a:pt x="351107" y="450849"/>
                    <a:pt x="351106" y="454513"/>
                    <a:pt x="349250" y="457298"/>
                  </a:cubicBezTo>
                  <a:cubicBezTo>
                    <a:pt x="346759" y="461034"/>
                    <a:pt x="342482" y="463279"/>
                    <a:pt x="339725" y="466823"/>
                  </a:cubicBezTo>
                  <a:cubicBezTo>
                    <a:pt x="335040" y="472847"/>
                    <a:pt x="331258" y="479523"/>
                    <a:pt x="327025" y="485873"/>
                  </a:cubicBezTo>
                  <a:cubicBezTo>
                    <a:pt x="324908" y="489048"/>
                    <a:pt x="323850" y="493281"/>
                    <a:pt x="320675" y="495398"/>
                  </a:cubicBezTo>
                  <a:lnTo>
                    <a:pt x="311150" y="501748"/>
                  </a:lnTo>
                  <a:cubicBezTo>
                    <a:pt x="310092" y="504923"/>
                    <a:pt x="309472" y="508280"/>
                    <a:pt x="307975" y="511273"/>
                  </a:cubicBezTo>
                  <a:cubicBezTo>
                    <a:pt x="305654" y="515916"/>
                    <a:pt x="294257" y="530622"/>
                    <a:pt x="292100" y="533498"/>
                  </a:cubicBezTo>
                  <a:cubicBezTo>
                    <a:pt x="291042" y="536673"/>
                    <a:pt x="290422" y="540030"/>
                    <a:pt x="288925" y="543023"/>
                  </a:cubicBezTo>
                  <a:cubicBezTo>
                    <a:pt x="286165" y="548543"/>
                    <a:pt x="281692" y="553168"/>
                    <a:pt x="279400" y="558898"/>
                  </a:cubicBezTo>
                  <a:cubicBezTo>
                    <a:pt x="270127" y="582081"/>
                    <a:pt x="284498" y="569258"/>
                    <a:pt x="266700" y="581123"/>
                  </a:cubicBezTo>
                  <a:cubicBezTo>
                    <a:pt x="264118" y="588870"/>
                    <a:pt x="263330" y="594018"/>
                    <a:pt x="257175" y="600173"/>
                  </a:cubicBezTo>
                  <a:cubicBezTo>
                    <a:pt x="254477" y="602871"/>
                    <a:pt x="250581" y="604080"/>
                    <a:pt x="247650" y="606523"/>
                  </a:cubicBezTo>
                  <a:cubicBezTo>
                    <a:pt x="231795" y="619736"/>
                    <a:pt x="245339" y="613643"/>
                    <a:pt x="228600" y="619223"/>
                  </a:cubicBezTo>
                  <a:lnTo>
                    <a:pt x="209550" y="638273"/>
                  </a:lnTo>
                  <a:cubicBezTo>
                    <a:pt x="206375" y="641448"/>
                    <a:pt x="202516" y="644062"/>
                    <a:pt x="200025" y="647798"/>
                  </a:cubicBezTo>
                  <a:cubicBezTo>
                    <a:pt x="195792" y="654148"/>
                    <a:pt x="192721" y="661452"/>
                    <a:pt x="187325" y="666848"/>
                  </a:cubicBezTo>
                  <a:cubicBezTo>
                    <a:pt x="180975" y="673198"/>
                    <a:pt x="173256" y="678426"/>
                    <a:pt x="168275" y="685898"/>
                  </a:cubicBezTo>
                  <a:cubicBezTo>
                    <a:pt x="162631" y="694365"/>
                    <a:pt x="160862" y="698366"/>
                    <a:pt x="152400" y="704948"/>
                  </a:cubicBezTo>
                  <a:cubicBezTo>
                    <a:pt x="136175" y="717568"/>
                    <a:pt x="123326" y="721322"/>
                    <a:pt x="107950" y="736698"/>
                  </a:cubicBezTo>
                  <a:cubicBezTo>
                    <a:pt x="100928" y="743720"/>
                    <a:pt x="97741" y="748153"/>
                    <a:pt x="88900" y="752573"/>
                  </a:cubicBezTo>
                  <a:cubicBezTo>
                    <a:pt x="85907" y="754070"/>
                    <a:pt x="82550" y="754690"/>
                    <a:pt x="79375" y="755748"/>
                  </a:cubicBezTo>
                  <a:cubicBezTo>
                    <a:pt x="76200" y="758923"/>
                    <a:pt x="73299" y="762398"/>
                    <a:pt x="69850" y="765273"/>
                  </a:cubicBezTo>
                  <a:cubicBezTo>
                    <a:pt x="66919" y="767716"/>
                    <a:pt x="63023" y="768925"/>
                    <a:pt x="60325" y="771623"/>
                  </a:cubicBezTo>
                  <a:cubicBezTo>
                    <a:pt x="57627" y="774321"/>
                    <a:pt x="56955" y="778764"/>
                    <a:pt x="53975" y="781148"/>
                  </a:cubicBezTo>
                  <a:cubicBezTo>
                    <a:pt x="51362" y="783239"/>
                    <a:pt x="47526" y="783005"/>
                    <a:pt x="44450" y="784323"/>
                  </a:cubicBezTo>
                  <a:cubicBezTo>
                    <a:pt x="40100" y="786187"/>
                    <a:pt x="36100" y="788809"/>
                    <a:pt x="31750" y="790673"/>
                  </a:cubicBezTo>
                  <a:cubicBezTo>
                    <a:pt x="28674" y="791991"/>
                    <a:pt x="25218" y="792351"/>
                    <a:pt x="22225" y="793848"/>
                  </a:cubicBezTo>
                  <a:cubicBezTo>
                    <a:pt x="12554" y="798683"/>
                    <a:pt x="7812" y="805086"/>
                    <a:pt x="0" y="812898"/>
                  </a:cubicBezTo>
                  <a:cubicBezTo>
                    <a:pt x="10063" y="827992"/>
                    <a:pt x="2730" y="821216"/>
                    <a:pt x="25400" y="828773"/>
                  </a:cubicBezTo>
                  <a:lnTo>
                    <a:pt x="34925" y="831948"/>
                  </a:lnTo>
                  <a:cubicBezTo>
                    <a:pt x="130894" y="819952"/>
                    <a:pt x="68665" y="825995"/>
                    <a:pt x="222250" y="822423"/>
                  </a:cubicBezTo>
                  <a:cubicBezTo>
                    <a:pt x="226483" y="820306"/>
                    <a:pt x="230251" y="816637"/>
                    <a:pt x="234950" y="816073"/>
                  </a:cubicBezTo>
                  <a:cubicBezTo>
                    <a:pt x="296152" y="808729"/>
                    <a:pt x="476067" y="815805"/>
                    <a:pt x="492125" y="816073"/>
                  </a:cubicBezTo>
                  <a:cubicBezTo>
                    <a:pt x="531928" y="817804"/>
                    <a:pt x="601970" y="822922"/>
                    <a:pt x="641350" y="816073"/>
                  </a:cubicBezTo>
                  <a:cubicBezTo>
                    <a:pt x="644647" y="815500"/>
                    <a:pt x="638876" y="809820"/>
                    <a:pt x="638175" y="806548"/>
                  </a:cubicBezTo>
                  <a:cubicBezTo>
                    <a:pt x="635696" y="794978"/>
                    <a:pt x="634304" y="783193"/>
                    <a:pt x="631825" y="771623"/>
                  </a:cubicBezTo>
                  <a:cubicBezTo>
                    <a:pt x="631124" y="768351"/>
                    <a:pt x="629569" y="765316"/>
                    <a:pt x="628650" y="762098"/>
                  </a:cubicBezTo>
                  <a:cubicBezTo>
                    <a:pt x="627451" y="757902"/>
                    <a:pt x="626533" y="753631"/>
                    <a:pt x="625475" y="749398"/>
                  </a:cubicBezTo>
                  <a:cubicBezTo>
                    <a:pt x="619532" y="678080"/>
                    <a:pt x="620156" y="702338"/>
                    <a:pt x="625475" y="590648"/>
                  </a:cubicBezTo>
                  <a:cubicBezTo>
                    <a:pt x="625683" y="586289"/>
                    <a:pt x="627396" y="582128"/>
                    <a:pt x="628650" y="577948"/>
                  </a:cubicBezTo>
                  <a:cubicBezTo>
                    <a:pt x="630573" y="571537"/>
                    <a:pt x="635000" y="558898"/>
                    <a:pt x="635000" y="558898"/>
                  </a:cubicBezTo>
                  <a:cubicBezTo>
                    <a:pt x="635500" y="550400"/>
                    <a:pt x="637906" y="493566"/>
                    <a:pt x="641350" y="476348"/>
                  </a:cubicBezTo>
                  <a:cubicBezTo>
                    <a:pt x="642663" y="469784"/>
                    <a:pt x="645583" y="463648"/>
                    <a:pt x="647700" y="457298"/>
                  </a:cubicBezTo>
                  <a:cubicBezTo>
                    <a:pt x="648758" y="447773"/>
                    <a:pt x="650875" y="438307"/>
                    <a:pt x="650875" y="428723"/>
                  </a:cubicBezTo>
                  <a:cubicBezTo>
                    <a:pt x="650875" y="397674"/>
                    <a:pt x="647618" y="391516"/>
                    <a:pt x="644525" y="365223"/>
                  </a:cubicBezTo>
                  <a:cubicBezTo>
                    <a:pt x="643282" y="354660"/>
                    <a:pt x="641442" y="344109"/>
                    <a:pt x="641350" y="333473"/>
                  </a:cubicBezTo>
                  <a:cubicBezTo>
                    <a:pt x="640383" y="221294"/>
                    <a:pt x="648758" y="29731"/>
                    <a:pt x="631825" y="327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자유형 62"/>
            <p:cNvSpPr/>
            <p:nvPr/>
          </p:nvSpPr>
          <p:spPr>
            <a:xfrm>
              <a:off x="5864152" y="4089400"/>
              <a:ext cx="241412" cy="340216"/>
            </a:xfrm>
            <a:custGeom>
              <a:avLst/>
              <a:gdLst>
                <a:gd name="connsiteX0" fmla="*/ 222323 w 241412"/>
                <a:gd name="connsiteY0" fmla="*/ 0 h 340216"/>
                <a:gd name="connsiteX1" fmla="*/ 123898 w 241412"/>
                <a:gd name="connsiteY1" fmla="*/ 98425 h 340216"/>
                <a:gd name="connsiteX2" fmla="*/ 120723 w 241412"/>
                <a:gd name="connsiteY2" fmla="*/ 111125 h 340216"/>
                <a:gd name="connsiteX3" fmla="*/ 117548 w 241412"/>
                <a:gd name="connsiteY3" fmla="*/ 120650 h 340216"/>
                <a:gd name="connsiteX4" fmla="*/ 108023 w 241412"/>
                <a:gd name="connsiteY4" fmla="*/ 130175 h 340216"/>
                <a:gd name="connsiteX5" fmla="*/ 95323 w 241412"/>
                <a:gd name="connsiteY5" fmla="*/ 152400 h 340216"/>
                <a:gd name="connsiteX6" fmla="*/ 79448 w 241412"/>
                <a:gd name="connsiteY6" fmla="*/ 174625 h 340216"/>
                <a:gd name="connsiteX7" fmla="*/ 69923 w 241412"/>
                <a:gd name="connsiteY7" fmla="*/ 196850 h 340216"/>
                <a:gd name="connsiteX8" fmla="*/ 60398 w 241412"/>
                <a:gd name="connsiteY8" fmla="*/ 209550 h 340216"/>
                <a:gd name="connsiteX9" fmla="*/ 54048 w 241412"/>
                <a:gd name="connsiteY9" fmla="*/ 222250 h 340216"/>
                <a:gd name="connsiteX10" fmla="*/ 47698 w 241412"/>
                <a:gd name="connsiteY10" fmla="*/ 231775 h 340216"/>
                <a:gd name="connsiteX11" fmla="*/ 38173 w 241412"/>
                <a:gd name="connsiteY11" fmla="*/ 250825 h 340216"/>
                <a:gd name="connsiteX12" fmla="*/ 34998 w 241412"/>
                <a:gd name="connsiteY12" fmla="*/ 263525 h 340216"/>
                <a:gd name="connsiteX13" fmla="*/ 22298 w 241412"/>
                <a:gd name="connsiteY13" fmla="*/ 282575 h 340216"/>
                <a:gd name="connsiteX14" fmla="*/ 9598 w 241412"/>
                <a:gd name="connsiteY14" fmla="*/ 307975 h 340216"/>
                <a:gd name="connsiteX15" fmla="*/ 6423 w 241412"/>
                <a:gd name="connsiteY15" fmla="*/ 320675 h 340216"/>
                <a:gd name="connsiteX16" fmla="*/ 73 w 241412"/>
                <a:gd name="connsiteY16" fmla="*/ 330200 h 340216"/>
                <a:gd name="connsiteX17" fmla="*/ 3248 w 241412"/>
                <a:gd name="connsiteY17" fmla="*/ 339725 h 340216"/>
                <a:gd name="connsiteX18" fmla="*/ 225498 w 241412"/>
                <a:gd name="connsiteY18" fmla="*/ 333375 h 340216"/>
                <a:gd name="connsiteX19" fmla="*/ 235023 w 241412"/>
                <a:gd name="connsiteY19" fmla="*/ 311150 h 340216"/>
                <a:gd name="connsiteX20" fmla="*/ 241373 w 241412"/>
                <a:gd name="connsiteY20" fmla="*/ 88900 h 340216"/>
                <a:gd name="connsiteX21" fmla="*/ 238198 w 241412"/>
                <a:gd name="connsiteY21" fmla="*/ 19050 h 340216"/>
                <a:gd name="connsiteX22" fmla="*/ 231848 w 241412"/>
                <a:gd name="connsiteY22" fmla="*/ 0 h 340216"/>
                <a:gd name="connsiteX23" fmla="*/ 222323 w 241412"/>
                <a:gd name="connsiteY23" fmla="*/ 0 h 34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1412" h="340216">
                  <a:moveTo>
                    <a:pt x="222323" y="0"/>
                  </a:moveTo>
                  <a:cubicBezTo>
                    <a:pt x="189515" y="32808"/>
                    <a:pt x="155206" y="64182"/>
                    <a:pt x="123898" y="98425"/>
                  </a:cubicBezTo>
                  <a:cubicBezTo>
                    <a:pt x="120954" y="101645"/>
                    <a:pt x="121922" y="106929"/>
                    <a:pt x="120723" y="111125"/>
                  </a:cubicBezTo>
                  <a:cubicBezTo>
                    <a:pt x="119804" y="114343"/>
                    <a:pt x="119404" y="117865"/>
                    <a:pt x="117548" y="120650"/>
                  </a:cubicBezTo>
                  <a:cubicBezTo>
                    <a:pt x="115057" y="124386"/>
                    <a:pt x="111198" y="127000"/>
                    <a:pt x="108023" y="130175"/>
                  </a:cubicBezTo>
                  <a:cubicBezTo>
                    <a:pt x="101785" y="148888"/>
                    <a:pt x="109053" y="130432"/>
                    <a:pt x="95323" y="152400"/>
                  </a:cubicBezTo>
                  <a:cubicBezTo>
                    <a:pt x="81393" y="174688"/>
                    <a:pt x="97606" y="156467"/>
                    <a:pt x="79448" y="174625"/>
                  </a:cubicBezTo>
                  <a:cubicBezTo>
                    <a:pt x="76362" y="183884"/>
                    <a:pt x="75528" y="187882"/>
                    <a:pt x="69923" y="196850"/>
                  </a:cubicBezTo>
                  <a:cubicBezTo>
                    <a:pt x="67118" y="201337"/>
                    <a:pt x="63203" y="205063"/>
                    <a:pt x="60398" y="209550"/>
                  </a:cubicBezTo>
                  <a:cubicBezTo>
                    <a:pt x="57890" y="213564"/>
                    <a:pt x="56396" y="218141"/>
                    <a:pt x="54048" y="222250"/>
                  </a:cubicBezTo>
                  <a:cubicBezTo>
                    <a:pt x="52155" y="225563"/>
                    <a:pt x="49405" y="228362"/>
                    <a:pt x="47698" y="231775"/>
                  </a:cubicBezTo>
                  <a:cubicBezTo>
                    <a:pt x="34553" y="258065"/>
                    <a:pt x="56371" y="223528"/>
                    <a:pt x="38173" y="250825"/>
                  </a:cubicBezTo>
                  <a:cubicBezTo>
                    <a:pt x="37115" y="255058"/>
                    <a:pt x="36949" y="259622"/>
                    <a:pt x="34998" y="263525"/>
                  </a:cubicBezTo>
                  <a:cubicBezTo>
                    <a:pt x="31585" y="270351"/>
                    <a:pt x="24711" y="275335"/>
                    <a:pt x="22298" y="282575"/>
                  </a:cubicBezTo>
                  <a:cubicBezTo>
                    <a:pt x="17172" y="297954"/>
                    <a:pt x="20845" y="289230"/>
                    <a:pt x="9598" y="307975"/>
                  </a:cubicBezTo>
                  <a:cubicBezTo>
                    <a:pt x="8540" y="312208"/>
                    <a:pt x="8142" y="316664"/>
                    <a:pt x="6423" y="320675"/>
                  </a:cubicBezTo>
                  <a:cubicBezTo>
                    <a:pt x="4920" y="324182"/>
                    <a:pt x="700" y="326436"/>
                    <a:pt x="73" y="330200"/>
                  </a:cubicBezTo>
                  <a:cubicBezTo>
                    <a:pt x="-477" y="333501"/>
                    <a:pt x="2190" y="336550"/>
                    <a:pt x="3248" y="339725"/>
                  </a:cubicBezTo>
                  <a:cubicBezTo>
                    <a:pt x="88140" y="318502"/>
                    <a:pt x="-59179" y="354307"/>
                    <a:pt x="225498" y="333375"/>
                  </a:cubicBezTo>
                  <a:cubicBezTo>
                    <a:pt x="228179" y="333178"/>
                    <a:pt x="234004" y="314208"/>
                    <a:pt x="235023" y="311150"/>
                  </a:cubicBezTo>
                  <a:cubicBezTo>
                    <a:pt x="237140" y="237067"/>
                    <a:pt x="240567" y="163009"/>
                    <a:pt x="241373" y="88900"/>
                  </a:cubicBezTo>
                  <a:cubicBezTo>
                    <a:pt x="241626" y="65594"/>
                    <a:pt x="240681" y="42225"/>
                    <a:pt x="238198" y="19050"/>
                  </a:cubicBezTo>
                  <a:cubicBezTo>
                    <a:pt x="237485" y="12395"/>
                    <a:pt x="233161" y="6564"/>
                    <a:pt x="231848" y="0"/>
                  </a:cubicBezTo>
                  <a:lnTo>
                    <a:pt x="22232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자유형 64"/>
            <p:cNvSpPr/>
            <p:nvPr/>
          </p:nvSpPr>
          <p:spPr>
            <a:xfrm>
              <a:off x="6090616" y="3876675"/>
              <a:ext cx="646739" cy="222250"/>
            </a:xfrm>
            <a:custGeom>
              <a:avLst/>
              <a:gdLst>
                <a:gd name="connsiteX0" fmla="*/ 2209 w 646739"/>
                <a:gd name="connsiteY0" fmla="*/ 206375 h 222250"/>
                <a:gd name="connsiteX1" fmla="*/ 2209 w 646739"/>
                <a:gd name="connsiteY1" fmla="*/ 206375 h 222250"/>
                <a:gd name="connsiteX2" fmla="*/ 30784 w 646739"/>
                <a:gd name="connsiteY2" fmla="*/ 171450 h 222250"/>
                <a:gd name="connsiteX3" fmla="*/ 37134 w 646739"/>
                <a:gd name="connsiteY3" fmla="*/ 158750 h 222250"/>
                <a:gd name="connsiteX4" fmla="*/ 43484 w 646739"/>
                <a:gd name="connsiteY4" fmla="*/ 149225 h 222250"/>
                <a:gd name="connsiteX5" fmla="*/ 46659 w 646739"/>
                <a:gd name="connsiteY5" fmla="*/ 139700 h 222250"/>
                <a:gd name="connsiteX6" fmla="*/ 59359 w 646739"/>
                <a:gd name="connsiteY6" fmla="*/ 120650 h 222250"/>
                <a:gd name="connsiteX7" fmla="*/ 65709 w 646739"/>
                <a:gd name="connsiteY7" fmla="*/ 111125 h 222250"/>
                <a:gd name="connsiteX8" fmla="*/ 75234 w 646739"/>
                <a:gd name="connsiteY8" fmla="*/ 104775 h 222250"/>
                <a:gd name="connsiteX9" fmla="*/ 100634 w 646739"/>
                <a:gd name="connsiteY9" fmla="*/ 76200 h 222250"/>
                <a:gd name="connsiteX10" fmla="*/ 110159 w 646739"/>
                <a:gd name="connsiteY10" fmla="*/ 69850 h 222250"/>
                <a:gd name="connsiteX11" fmla="*/ 132384 w 646739"/>
                <a:gd name="connsiteY11" fmla="*/ 53975 h 222250"/>
                <a:gd name="connsiteX12" fmla="*/ 151434 w 646739"/>
                <a:gd name="connsiteY12" fmla="*/ 47625 h 222250"/>
                <a:gd name="connsiteX13" fmla="*/ 164134 w 646739"/>
                <a:gd name="connsiteY13" fmla="*/ 41275 h 222250"/>
                <a:gd name="connsiteX14" fmla="*/ 173659 w 646739"/>
                <a:gd name="connsiteY14" fmla="*/ 38100 h 222250"/>
                <a:gd name="connsiteX15" fmla="*/ 192709 w 646739"/>
                <a:gd name="connsiteY15" fmla="*/ 25400 h 222250"/>
                <a:gd name="connsiteX16" fmla="*/ 202234 w 646739"/>
                <a:gd name="connsiteY16" fmla="*/ 22225 h 222250"/>
                <a:gd name="connsiteX17" fmla="*/ 227634 w 646739"/>
                <a:gd name="connsiteY17" fmla="*/ 15875 h 222250"/>
                <a:gd name="connsiteX18" fmla="*/ 243509 w 646739"/>
                <a:gd name="connsiteY18" fmla="*/ 9525 h 222250"/>
                <a:gd name="connsiteX19" fmla="*/ 268909 w 646739"/>
                <a:gd name="connsiteY19" fmla="*/ 6350 h 222250"/>
                <a:gd name="connsiteX20" fmla="*/ 291134 w 646739"/>
                <a:gd name="connsiteY20" fmla="*/ 0 h 222250"/>
                <a:gd name="connsiteX21" fmla="*/ 307009 w 646739"/>
                <a:gd name="connsiteY21" fmla="*/ 3175 h 222250"/>
                <a:gd name="connsiteX22" fmla="*/ 357809 w 646739"/>
                <a:gd name="connsiteY22" fmla="*/ 9525 h 222250"/>
                <a:gd name="connsiteX23" fmla="*/ 370509 w 646739"/>
                <a:gd name="connsiteY23" fmla="*/ 12700 h 222250"/>
                <a:gd name="connsiteX24" fmla="*/ 380034 w 646739"/>
                <a:gd name="connsiteY24" fmla="*/ 19050 h 222250"/>
                <a:gd name="connsiteX25" fmla="*/ 405434 w 646739"/>
                <a:gd name="connsiteY25" fmla="*/ 25400 h 222250"/>
                <a:gd name="connsiteX26" fmla="*/ 446709 w 646739"/>
                <a:gd name="connsiteY26" fmla="*/ 31750 h 222250"/>
                <a:gd name="connsiteX27" fmla="*/ 456234 w 646739"/>
                <a:gd name="connsiteY27" fmla="*/ 34925 h 222250"/>
                <a:gd name="connsiteX28" fmla="*/ 468934 w 646739"/>
                <a:gd name="connsiteY28" fmla="*/ 38100 h 222250"/>
                <a:gd name="connsiteX29" fmla="*/ 475284 w 646739"/>
                <a:gd name="connsiteY29" fmla="*/ 47625 h 222250"/>
                <a:gd name="connsiteX30" fmla="*/ 484809 w 646739"/>
                <a:gd name="connsiteY30" fmla="*/ 50800 h 222250"/>
                <a:gd name="connsiteX31" fmla="*/ 507034 w 646739"/>
                <a:gd name="connsiteY31" fmla="*/ 63500 h 222250"/>
                <a:gd name="connsiteX32" fmla="*/ 526084 w 646739"/>
                <a:gd name="connsiteY32" fmla="*/ 73025 h 222250"/>
                <a:gd name="connsiteX33" fmla="*/ 548309 w 646739"/>
                <a:gd name="connsiteY33" fmla="*/ 88900 h 222250"/>
                <a:gd name="connsiteX34" fmla="*/ 557834 w 646739"/>
                <a:gd name="connsiteY34" fmla="*/ 95250 h 222250"/>
                <a:gd name="connsiteX35" fmla="*/ 570534 w 646739"/>
                <a:gd name="connsiteY35" fmla="*/ 98425 h 222250"/>
                <a:gd name="connsiteX36" fmla="*/ 589584 w 646739"/>
                <a:gd name="connsiteY36" fmla="*/ 111125 h 222250"/>
                <a:gd name="connsiteX37" fmla="*/ 595934 w 646739"/>
                <a:gd name="connsiteY37" fmla="*/ 120650 h 222250"/>
                <a:gd name="connsiteX38" fmla="*/ 614984 w 646739"/>
                <a:gd name="connsiteY38" fmla="*/ 136525 h 222250"/>
                <a:gd name="connsiteX39" fmla="*/ 624509 w 646739"/>
                <a:gd name="connsiteY39" fmla="*/ 149225 h 222250"/>
                <a:gd name="connsiteX40" fmla="*/ 643559 w 646739"/>
                <a:gd name="connsiteY40" fmla="*/ 168275 h 222250"/>
                <a:gd name="connsiteX41" fmla="*/ 643559 w 646739"/>
                <a:gd name="connsiteY41" fmla="*/ 193675 h 222250"/>
                <a:gd name="connsiteX42" fmla="*/ 634034 w 646739"/>
                <a:gd name="connsiteY42" fmla="*/ 196850 h 222250"/>
                <a:gd name="connsiteX43" fmla="*/ 618159 w 646739"/>
                <a:gd name="connsiteY43" fmla="*/ 200025 h 222250"/>
                <a:gd name="connsiteX44" fmla="*/ 595934 w 646739"/>
                <a:gd name="connsiteY44" fmla="*/ 206375 h 222250"/>
                <a:gd name="connsiteX45" fmla="*/ 583234 w 646739"/>
                <a:gd name="connsiteY45" fmla="*/ 209550 h 222250"/>
                <a:gd name="connsiteX46" fmla="*/ 335584 w 646739"/>
                <a:gd name="connsiteY46" fmla="*/ 212725 h 222250"/>
                <a:gd name="connsiteX47" fmla="*/ 253034 w 646739"/>
                <a:gd name="connsiteY47" fmla="*/ 215900 h 222250"/>
                <a:gd name="connsiteX48" fmla="*/ 233984 w 646739"/>
                <a:gd name="connsiteY48" fmla="*/ 222250 h 222250"/>
                <a:gd name="connsiteX49" fmla="*/ 40309 w 646739"/>
                <a:gd name="connsiteY49" fmla="*/ 219075 h 222250"/>
                <a:gd name="connsiteX50" fmla="*/ 24434 w 646739"/>
                <a:gd name="connsiteY50" fmla="*/ 215900 h 222250"/>
                <a:gd name="connsiteX51" fmla="*/ 2209 w 646739"/>
                <a:gd name="connsiteY51" fmla="*/ 206375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46739" h="222250">
                  <a:moveTo>
                    <a:pt x="2209" y="206375"/>
                  </a:moveTo>
                  <a:lnTo>
                    <a:pt x="2209" y="206375"/>
                  </a:lnTo>
                  <a:cubicBezTo>
                    <a:pt x="11662" y="195572"/>
                    <a:pt x="23378" y="184411"/>
                    <a:pt x="30784" y="171450"/>
                  </a:cubicBezTo>
                  <a:cubicBezTo>
                    <a:pt x="33132" y="167341"/>
                    <a:pt x="34786" y="162859"/>
                    <a:pt x="37134" y="158750"/>
                  </a:cubicBezTo>
                  <a:cubicBezTo>
                    <a:pt x="39027" y="155437"/>
                    <a:pt x="41777" y="152638"/>
                    <a:pt x="43484" y="149225"/>
                  </a:cubicBezTo>
                  <a:cubicBezTo>
                    <a:pt x="44981" y="146232"/>
                    <a:pt x="45034" y="142626"/>
                    <a:pt x="46659" y="139700"/>
                  </a:cubicBezTo>
                  <a:cubicBezTo>
                    <a:pt x="50365" y="133029"/>
                    <a:pt x="55126" y="127000"/>
                    <a:pt x="59359" y="120650"/>
                  </a:cubicBezTo>
                  <a:cubicBezTo>
                    <a:pt x="61476" y="117475"/>
                    <a:pt x="62534" y="113242"/>
                    <a:pt x="65709" y="111125"/>
                  </a:cubicBezTo>
                  <a:lnTo>
                    <a:pt x="75234" y="104775"/>
                  </a:lnTo>
                  <a:cubicBezTo>
                    <a:pt x="82869" y="93323"/>
                    <a:pt x="87585" y="84899"/>
                    <a:pt x="100634" y="76200"/>
                  </a:cubicBezTo>
                  <a:cubicBezTo>
                    <a:pt x="103809" y="74083"/>
                    <a:pt x="107054" y="72068"/>
                    <a:pt x="110159" y="69850"/>
                  </a:cubicBezTo>
                  <a:cubicBezTo>
                    <a:pt x="112091" y="68470"/>
                    <a:pt x="128423" y="55736"/>
                    <a:pt x="132384" y="53975"/>
                  </a:cubicBezTo>
                  <a:cubicBezTo>
                    <a:pt x="138501" y="51257"/>
                    <a:pt x="145447" y="50618"/>
                    <a:pt x="151434" y="47625"/>
                  </a:cubicBezTo>
                  <a:cubicBezTo>
                    <a:pt x="155667" y="45508"/>
                    <a:pt x="159784" y="43139"/>
                    <a:pt x="164134" y="41275"/>
                  </a:cubicBezTo>
                  <a:cubicBezTo>
                    <a:pt x="167210" y="39957"/>
                    <a:pt x="170733" y="39725"/>
                    <a:pt x="173659" y="38100"/>
                  </a:cubicBezTo>
                  <a:cubicBezTo>
                    <a:pt x="180330" y="34394"/>
                    <a:pt x="185469" y="27813"/>
                    <a:pt x="192709" y="25400"/>
                  </a:cubicBezTo>
                  <a:cubicBezTo>
                    <a:pt x="195884" y="24342"/>
                    <a:pt x="199005" y="23106"/>
                    <a:pt x="202234" y="22225"/>
                  </a:cubicBezTo>
                  <a:cubicBezTo>
                    <a:pt x="210654" y="19929"/>
                    <a:pt x="219531" y="19116"/>
                    <a:pt x="227634" y="15875"/>
                  </a:cubicBezTo>
                  <a:cubicBezTo>
                    <a:pt x="232926" y="13758"/>
                    <a:pt x="237956" y="10807"/>
                    <a:pt x="243509" y="9525"/>
                  </a:cubicBezTo>
                  <a:cubicBezTo>
                    <a:pt x="251823" y="7606"/>
                    <a:pt x="260442" y="7408"/>
                    <a:pt x="268909" y="6350"/>
                  </a:cubicBezTo>
                  <a:cubicBezTo>
                    <a:pt x="273401" y="4853"/>
                    <a:pt x="287147" y="0"/>
                    <a:pt x="291134" y="0"/>
                  </a:cubicBezTo>
                  <a:cubicBezTo>
                    <a:pt x="296530" y="0"/>
                    <a:pt x="301667" y="2412"/>
                    <a:pt x="307009" y="3175"/>
                  </a:cubicBezTo>
                  <a:cubicBezTo>
                    <a:pt x="331754" y="6710"/>
                    <a:pt x="334895" y="5359"/>
                    <a:pt x="357809" y="9525"/>
                  </a:cubicBezTo>
                  <a:cubicBezTo>
                    <a:pt x="362102" y="10306"/>
                    <a:pt x="366276" y="11642"/>
                    <a:pt x="370509" y="12700"/>
                  </a:cubicBezTo>
                  <a:cubicBezTo>
                    <a:pt x="373684" y="14817"/>
                    <a:pt x="376621" y="17343"/>
                    <a:pt x="380034" y="19050"/>
                  </a:cubicBezTo>
                  <a:cubicBezTo>
                    <a:pt x="386168" y="22117"/>
                    <a:pt x="400000" y="24494"/>
                    <a:pt x="405434" y="25400"/>
                  </a:cubicBezTo>
                  <a:cubicBezTo>
                    <a:pt x="419165" y="27688"/>
                    <a:pt x="432951" y="29633"/>
                    <a:pt x="446709" y="31750"/>
                  </a:cubicBezTo>
                  <a:cubicBezTo>
                    <a:pt x="449884" y="32808"/>
                    <a:pt x="453016" y="34006"/>
                    <a:pt x="456234" y="34925"/>
                  </a:cubicBezTo>
                  <a:cubicBezTo>
                    <a:pt x="460430" y="36124"/>
                    <a:pt x="465303" y="35679"/>
                    <a:pt x="468934" y="38100"/>
                  </a:cubicBezTo>
                  <a:cubicBezTo>
                    <a:pt x="472109" y="40217"/>
                    <a:pt x="472304" y="45241"/>
                    <a:pt x="475284" y="47625"/>
                  </a:cubicBezTo>
                  <a:cubicBezTo>
                    <a:pt x="477897" y="49716"/>
                    <a:pt x="481733" y="49482"/>
                    <a:pt x="484809" y="50800"/>
                  </a:cubicBezTo>
                  <a:cubicBezTo>
                    <a:pt x="506470" y="60083"/>
                    <a:pt x="489098" y="53536"/>
                    <a:pt x="507034" y="63500"/>
                  </a:cubicBezTo>
                  <a:cubicBezTo>
                    <a:pt x="513240" y="66948"/>
                    <a:pt x="519878" y="69577"/>
                    <a:pt x="526084" y="73025"/>
                  </a:cubicBezTo>
                  <a:cubicBezTo>
                    <a:pt x="532818" y="76766"/>
                    <a:pt x="542532" y="84774"/>
                    <a:pt x="548309" y="88900"/>
                  </a:cubicBezTo>
                  <a:cubicBezTo>
                    <a:pt x="551414" y="91118"/>
                    <a:pt x="554327" y="93747"/>
                    <a:pt x="557834" y="95250"/>
                  </a:cubicBezTo>
                  <a:cubicBezTo>
                    <a:pt x="561845" y="96969"/>
                    <a:pt x="566301" y="97367"/>
                    <a:pt x="570534" y="98425"/>
                  </a:cubicBezTo>
                  <a:cubicBezTo>
                    <a:pt x="576884" y="102658"/>
                    <a:pt x="585351" y="104775"/>
                    <a:pt x="589584" y="111125"/>
                  </a:cubicBezTo>
                  <a:cubicBezTo>
                    <a:pt x="591701" y="114300"/>
                    <a:pt x="593236" y="117952"/>
                    <a:pt x="595934" y="120650"/>
                  </a:cubicBezTo>
                  <a:cubicBezTo>
                    <a:pt x="625329" y="150045"/>
                    <a:pt x="583776" y="100115"/>
                    <a:pt x="614984" y="136525"/>
                  </a:cubicBezTo>
                  <a:cubicBezTo>
                    <a:pt x="618428" y="140543"/>
                    <a:pt x="620969" y="145292"/>
                    <a:pt x="624509" y="149225"/>
                  </a:cubicBezTo>
                  <a:cubicBezTo>
                    <a:pt x="630516" y="155900"/>
                    <a:pt x="643559" y="168275"/>
                    <a:pt x="643559" y="168275"/>
                  </a:cubicBezTo>
                  <a:cubicBezTo>
                    <a:pt x="644767" y="174313"/>
                    <a:pt x="650068" y="187166"/>
                    <a:pt x="643559" y="193675"/>
                  </a:cubicBezTo>
                  <a:cubicBezTo>
                    <a:pt x="641192" y="196042"/>
                    <a:pt x="637281" y="196038"/>
                    <a:pt x="634034" y="196850"/>
                  </a:cubicBezTo>
                  <a:cubicBezTo>
                    <a:pt x="628799" y="198159"/>
                    <a:pt x="623394" y="198716"/>
                    <a:pt x="618159" y="200025"/>
                  </a:cubicBezTo>
                  <a:cubicBezTo>
                    <a:pt x="610684" y="201894"/>
                    <a:pt x="603367" y="204348"/>
                    <a:pt x="595934" y="206375"/>
                  </a:cubicBezTo>
                  <a:cubicBezTo>
                    <a:pt x="591724" y="207523"/>
                    <a:pt x="587596" y="209444"/>
                    <a:pt x="583234" y="209550"/>
                  </a:cubicBezTo>
                  <a:cubicBezTo>
                    <a:pt x="500702" y="211563"/>
                    <a:pt x="418134" y="211667"/>
                    <a:pt x="335584" y="212725"/>
                  </a:cubicBezTo>
                  <a:cubicBezTo>
                    <a:pt x="308067" y="213783"/>
                    <a:pt x="280451" y="213330"/>
                    <a:pt x="253034" y="215900"/>
                  </a:cubicBezTo>
                  <a:cubicBezTo>
                    <a:pt x="246370" y="216525"/>
                    <a:pt x="240677" y="222150"/>
                    <a:pt x="233984" y="222250"/>
                  </a:cubicBezTo>
                  <a:lnTo>
                    <a:pt x="40309" y="219075"/>
                  </a:lnTo>
                  <a:cubicBezTo>
                    <a:pt x="35017" y="218017"/>
                    <a:pt x="29810" y="216367"/>
                    <a:pt x="24434" y="215900"/>
                  </a:cubicBezTo>
                  <a:cubicBezTo>
                    <a:pt x="-14779" y="212490"/>
                    <a:pt x="5913" y="207962"/>
                    <a:pt x="2209" y="20637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자유형 65"/>
            <p:cNvSpPr/>
            <p:nvPr/>
          </p:nvSpPr>
          <p:spPr>
            <a:xfrm>
              <a:off x="6727825" y="4073198"/>
              <a:ext cx="295618" cy="346674"/>
            </a:xfrm>
            <a:custGeom>
              <a:avLst/>
              <a:gdLst>
                <a:gd name="connsiteX0" fmla="*/ 15875 w 295618"/>
                <a:gd name="connsiteY0" fmla="*/ 327 h 346674"/>
                <a:gd name="connsiteX1" fmla="*/ 12700 w 295618"/>
                <a:gd name="connsiteY1" fmla="*/ 38427 h 346674"/>
                <a:gd name="connsiteX2" fmla="*/ 9525 w 295618"/>
                <a:gd name="connsiteY2" fmla="*/ 89227 h 346674"/>
                <a:gd name="connsiteX3" fmla="*/ 6350 w 295618"/>
                <a:gd name="connsiteY3" fmla="*/ 111452 h 346674"/>
                <a:gd name="connsiteX4" fmla="*/ 0 w 295618"/>
                <a:gd name="connsiteY4" fmla="*/ 162252 h 346674"/>
                <a:gd name="connsiteX5" fmla="*/ 3175 w 295618"/>
                <a:gd name="connsiteY5" fmla="*/ 228927 h 346674"/>
                <a:gd name="connsiteX6" fmla="*/ 9525 w 295618"/>
                <a:gd name="connsiteY6" fmla="*/ 346402 h 346674"/>
                <a:gd name="connsiteX7" fmla="*/ 44450 w 295618"/>
                <a:gd name="connsiteY7" fmla="*/ 343227 h 346674"/>
                <a:gd name="connsiteX8" fmla="*/ 60325 w 295618"/>
                <a:gd name="connsiteY8" fmla="*/ 340052 h 346674"/>
                <a:gd name="connsiteX9" fmla="*/ 136525 w 295618"/>
                <a:gd name="connsiteY9" fmla="*/ 343227 h 346674"/>
                <a:gd name="connsiteX10" fmla="*/ 196850 w 295618"/>
                <a:gd name="connsiteY10" fmla="*/ 340052 h 346674"/>
                <a:gd name="connsiteX11" fmla="*/ 215900 w 295618"/>
                <a:gd name="connsiteY11" fmla="*/ 336877 h 346674"/>
                <a:gd name="connsiteX12" fmla="*/ 266700 w 295618"/>
                <a:gd name="connsiteY12" fmla="*/ 343227 h 346674"/>
                <a:gd name="connsiteX13" fmla="*/ 276225 w 295618"/>
                <a:gd name="connsiteY13" fmla="*/ 346402 h 346674"/>
                <a:gd name="connsiteX14" fmla="*/ 292100 w 295618"/>
                <a:gd name="connsiteY14" fmla="*/ 343227 h 346674"/>
                <a:gd name="connsiteX15" fmla="*/ 273050 w 295618"/>
                <a:gd name="connsiteY15" fmla="*/ 340052 h 346674"/>
                <a:gd name="connsiteX16" fmla="*/ 260350 w 295618"/>
                <a:gd name="connsiteY16" fmla="*/ 333702 h 346674"/>
                <a:gd name="connsiteX17" fmla="*/ 244475 w 295618"/>
                <a:gd name="connsiteY17" fmla="*/ 321002 h 346674"/>
                <a:gd name="connsiteX18" fmla="*/ 228600 w 295618"/>
                <a:gd name="connsiteY18" fmla="*/ 292427 h 346674"/>
                <a:gd name="connsiteX19" fmla="*/ 241300 w 295618"/>
                <a:gd name="connsiteY19" fmla="*/ 289252 h 346674"/>
                <a:gd name="connsiteX20" fmla="*/ 276225 w 295618"/>
                <a:gd name="connsiteY20" fmla="*/ 314652 h 346674"/>
                <a:gd name="connsiteX21" fmla="*/ 285750 w 295618"/>
                <a:gd name="connsiteY21" fmla="*/ 317827 h 346674"/>
                <a:gd name="connsiteX22" fmla="*/ 295275 w 295618"/>
                <a:gd name="connsiteY22" fmla="*/ 324177 h 346674"/>
                <a:gd name="connsiteX23" fmla="*/ 285750 w 295618"/>
                <a:gd name="connsiteY23" fmla="*/ 305127 h 346674"/>
                <a:gd name="connsiteX24" fmla="*/ 269875 w 295618"/>
                <a:gd name="connsiteY24" fmla="*/ 273377 h 346674"/>
                <a:gd name="connsiteX25" fmla="*/ 244475 w 295618"/>
                <a:gd name="connsiteY25" fmla="*/ 270202 h 346674"/>
                <a:gd name="connsiteX26" fmla="*/ 234950 w 295618"/>
                <a:gd name="connsiteY26" fmla="*/ 263852 h 346674"/>
                <a:gd name="connsiteX27" fmla="*/ 228600 w 295618"/>
                <a:gd name="connsiteY27" fmla="*/ 254327 h 346674"/>
                <a:gd name="connsiteX28" fmla="*/ 219075 w 295618"/>
                <a:gd name="connsiteY28" fmla="*/ 244802 h 346674"/>
                <a:gd name="connsiteX29" fmla="*/ 212725 w 295618"/>
                <a:gd name="connsiteY29" fmla="*/ 235277 h 346674"/>
                <a:gd name="connsiteX30" fmla="*/ 203200 w 295618"/>
                <a:gd name="connsiteY30" fmla="*/ 225752 h 346674"/>
                <a:gd name="connsiteX31" fmla="*/ 190500 w 295618"/>
                <a:gd name="connsiteY31" fmla="*/ 206702 h 346674"/>
                <a:gd name="connsiteX32" fmla="*/ 180975 w 295618"/>
                <a:gd name="connsiteY32" fmla="*/ 194002 h 346674"/>
                <a:gd name="connsiteX33" fmla="*/ 174625 w 295618"/>
                <a:gd name="connsiteY33" fmla="*/ 184477 h 346674"/>
                <a:gd name="connsiteX34" fmla="*/ 165100 w 295618"/>
                <a:gd name="connsiteY34" fmla="*/ 171777 h 346674"/>
                <a:gd name="connsiteX35" fmla="*/ 149225 w 295618"/>
                <a:gd name="connsiteY35" fmla="*/ 152727 h 346674"/>
                <a:gd name="connsiteX36" fmla="*/ 139700 w 295618"/>
                <a:gd name="connsiteY36" fmla="*/ 149552 h 346674"/>
                <a:gd name="connsiteX37" fmla="*/ 117475 w 295618"/>
                <a:gd name="connsiteY37" fmla="*/ 127327 h 346674"/>
                <a:gd name="connsiteX38" fmla="*/ 88900 w 295618"/>
                <a:gd name="connsiteY38" fmla="*/ 98752 h 346674"/>
                <a:gd name="connsiteX39" fmla="*/ 79375 w 295618"/>
                <a:gd name="connsiteY39" fmla="*/ 89227 h 346674"/>
                <a:gd name="connsiteX40" fmla="*/ 69850 w 295618"/>
                <a:gd name="connsiteY40" fmla="*/ 79702 h 346674"/>
                <a:gd name="connsiteX41" fmla="*/ 66675 w 295618"/>
                <a:gd name="connsiteY41" fmla="*/ 70177 h 346674"/>
                <a:gd name="connsiteX42" fmla="*/ 47625 w 295618"/>
                <a:gd name="connsiteY42" fmla="*/ 51127 h 346674"/>
                <a:gd name="connsiteX43" fmla="*/ 44450 w 295618"/>
                <a:gd name="connsiteY43" fmla="*/ 41602 h 346674"/>
                <a:gd name="connsiteX44" fmla="*/ 28575 w 295618"/>
                <a:gd name="connsiteY44" fmla="*/ 22552 h 346674"/>
                <a:gd name="connsiteX45" fmla="*/ 15875 w 295618"/>
                <a:gd name="connsiteY45" fmla="*/ 327 h 34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5618" h="346674">
                  <a:moveTo>
                    <a:pt x="15875" y="327"/>
                  </a:moveTo>
                  <a:cubicBezTo>
                    <a:pt x="13229" y="2973"/>
                    <a:pt x="13608" y="25715"/>
                    <a:pt x="12700" y="38427"/>
                  </a:cubicBezTo>
                  <a:cubicBezTo>
                    <a:pt x="11491" y="55350"/>
                    <a:pt x="10995" y="72324"/>
                    <a:pt x="9525" y="89227"/>
                  </a:cubicBezTo>
                  <a:cubicBezTo>
                    <a:pt x="8877" y="96682"/>
                    <a:pt x="7224" y="104020"/>
                    <a:pt x="6350" y="111452"/>
                  </a:cubicBezTo>
                  <a:cubicBezTo>
                    <a:pt x="245" y="163344"/>
                    <a:pt x="6309" y="124397"/>
                    <a:pt x="0" y="162252"/>
                  </a:cubicBezTo>
                  <a:cubicBezTo>
                    <a:pt x="1058" y="184477"/>
                    <a:pt x="2351" y="206692"/>
                    <a:pt x="3175" y="228927"/>
                  </a:cubicBezTo>
                  <a:cubicBezTo>
                    <a:pt x="7345" y="341515"/>
                    <a:pt x="-2232" y="299373"/>
                    <a:pt x="9525" y="346402"/>
                  </a:cubicBezTo>
                  <a:cubicBezTo>
                    <a:pt x="21167" y="345344"/>
                    <a:pt x="32851" y="344677"/>
                    <a:pt x="44450" y="343227"/>
                  </a:cubicBezTo>
                  <a:cubicBezTo>
                    <a:pt x="49805" y="342558"/>
                    <a:pt x="54929" y="340052"/>
                    <a:pt x="60325" y="340052"/>
                  </a:cubicBezTo>
                  <a:cubicBezTo>
                    <a:pt x="85747" y="340052"/>
                    <a:pt x="111125" y="342169"/>
                    <a:pt x="136525" y="343227"/>
                  </a:cubicBezTo>
                  <a:cubicBezTo>
                    <a:pt x="156633" y="342169"/>
                    <a:pt x="176778" y="341658"/>
                    <a:pt x="196850" y="340052"/>
                  </a:cubicBezTo>
                  <a:cubicBezTo>
                    <a:pt x="203267" y="339539"/>
                    <a:pt x="209469" y="336585"/>
                    <a:pt x="215900" y="336877"/>
                  </a:cubicBezTo>
                  <a:cubicBezTo>
                    <a:pt x="232948" y="337652"/>
                    <a:pt x="249767" y="341110"/>
                    <a:pt x="266700" y="343227"/>
                  </a:cubicBezTo>
                  <a:cubicBezTo>
                    <a:pt x="269875" y="344285"/>
                    <a:pt x="272878" y="346402"/>
                    <a:pt x="276225" y="346402"/>
                  </a:cubicBezTo>
                  <a:cubicBezTo>
                    <a:pt x="281621" y="346402"/>
                    <a:pt x="294513" y="348054"/>
                    <a:pt x="292100" y="343227"/>
                  </a:cubicBezTo>
                  <a:cubicBezTo>
                    <a:pt x="289221" y="337469"/>
                    <a:pt x="279400" y="341110"/>
                    <a:pt x="273050" y="340052"/>
                  </a:cubicBezTo>
                  <a:cubicBezTo>
                    <a:pt x="268817" y="337935"/>
                    <a:pt x="263986" y="336732"/>
                    <a:pt x="260350" y="333702"/>
                  </a:cubicBezTo>
                  <a:cubicBezTo>
                    <a:pt x="241202" y="317745"/>
                    <a:pt x="267217" y="328583"/>
                    <a:pt x="244475" y="321002"/>
                  </a:cubicBezTo>
                  <a:cubicBezTo>
                    <a:pt x="229919" y="299167"/>
                    <a:pt x="234188" y="309192"/>
                    <a:pt x="228600" y="292427"/>
                  </a:cubicBezTo>
                  <a:cubicBezTo>
                    <a:pt x="232833" y="291369"/>
                    <a:pt x="236936" y="289252"/>
                    <a:pt x="241300" y="289252"/>
                  </a:cubicBezTo>
                  <a:cubicBezTo>
                    <a:pt x="268100" y="289252"/>
                    <a:pt x="241466" y="303066"/>
                    <a:pt x="276225" y="314652"/>
                  </a:cubicBezTo>
                  <a:cubicBezTo>
                    <a:pt x="279400" y="315710"/>
                    <a:pt x="282757" y="316330"/>
                    <a:pt x="285750" y="317827"/>
                  </a:cubicBezTo>
                  <a:cubicBezTo>
                    <a:pt x="289163" y="319534"/>
                    <a:pt x="297392" y="327352"/>
                    <a:pt x="295275" y="324177"/>
                  </a:cubicBezTo>
                  <a:cubicBezTo>
                    <a:pt x="288606" y="314173"/>
                    <a:pt x="288783" y="316250"/>
                    <a:pt x="285750" y="305127"/>
                  </a:cubicBezTo>
                  <a:cubicBezTo>
                    <a:pt x="282216" y="292170"/>
                    <a:pt x="285026" y="277509"/>
                    <a:pt x="269875" y="273377"/>
                  </a:cubicBezTo>
                  <a:cubicBezTo>
                    <a:pt x="261643" y="271132"/>
                    <a:pt x="252942" y="271260"/>
                    <a:pt x="244475" y="270202"/>
                  </a:cubicBezTo>
                  <a:cubicBezTo>
                    <a:pt x="241300" y="268085"/>
                    <a:pt x="237648" y="266550"/>
                    <a:pt x="234950" y="263852"/>
                  </a:cubicBezTo>
                  <a:cubicBezTo>
                    <a:pt x="232252" y="261154"/>
                    <a:pt x="231043" y="257258"/>
                    <a:pt x="228600" y="254327"/>
                  </a:cubicBezTo>
                  <a:cubicBezTo>
                    <a:pt x="225725" y="250878"/>
                    <a:pt x="221950" y="248251"/>
                    <a:pt x="219075" y="244802"/>
                  </a:cubicBezTo>
                  <a:cubicBezTo>
                    <a:pt x="216632" y="241871"/>
                    <a:pt x="215168" y="238208"/>
                    <a:pt x="212725" y="235277"/>
                  </a:cubicBezTo>
                  <a:cubicBezTo>
                    <a:pt x="209850" y="231828"/>
                    <a:pt x="205957" y="229296"/>
                    <a:pt x="203200" y="225752"/>
                  </a:cubicBezTo>
                  <a:cubicBezTo>
                    <a:pt x="198515" y="219728"/>
                    <a:pt x="195079" y="212807"/>
                    <a:pt x="190500" y="206702"/>
                  </a:cubicBezTo>
                  <a:cubicBezTo>
                    <a:pt x="187325" y="202469"/>
                    <a:pt x="184051" y="198308"/>
                    <a:pt x="180975" y="194002"/>
                  </a:cubicBezTo>
                  <a:cubicBezTo>
                    <a:pt x="178757" y="190897"/>
                    <a:pt x="176843" y="187582"/>
                    <a:pt x="174625" y="184477"/>
                  </a:cubicBezTo>
                  <a:cubicBezTo>
                    <a:pt x="171549" y="180171"/>
                    <a:pt x="168176" y="176083"/>
                    <a:pt x="165100" y="171777"/>
                  </a:cubicBezTo>
                  <a:cubicBezTo>
                    <a:pt x="159775" y="164323"/>
                    <a:pt x="157311" y="158118"/>
                    <a:pt x="149225" y="152727"/>
                  </a:cubicBezTo>
                  <a:cubicBezTo>
                    <a:pt x="146440" y="150871"/>
                    <a:pt x="142875" y="150610"/>
                    <a:pt x="139700" y="149552"/>
                  </a:cubicBezTo>
                  <a:cubicBezTo>
                    <a:pt x="108045" y="109983"/>
                    <a:pt x="141970" y="149100"/>
                    <a:pt x="117475" y="127327"/>
                  </a:cubicBezTo>
                  <a:lnTo>
                    <a:pt x="88900" y="98752"/>
                  </a:lnTo>
                  <a:lnTo>
                    <a:pt x="79375" y="89227"/>
                  </a:lnTo>
                  <a:lnTo>
                    <a:pt x="69850" y="79702"/>
                  </a:lnTo>
                  <a:cubicBezTo>
                    <a:pt x="68792" y="76527"/>
                    <a:pt x="68730" y="72819"/>
                    <a:pt x="66675" y="70177"/>
                  </a:cubicBezTo>
                  <a:cubicBezTo>
                    <a:pt x="61162" y="63088"/>
                    <a:pt x="47625" y="51127"/>
                    <a:pt x="47625" y="51127"/>
                  </a:cubicBezTo>
                  <a:cubicBezTo>
                    <a:pt x="46567" y="47952"/>
                    <a:pt x="45947" y="44595"/>
                    <a:pt x="44450" y="41602"/>
                  </a:cubicBezTo>
                  <a:cubicBezTo>
                    <a:pt x="40030" y="32761"/>
                    <a:pt x="35597" y="29574"/>
                    <a:pt x="28575" y="22552"/>
                  </a:cubicBezTo>
                  <a:cubicBezTo>
                    <a:pt x="24927" y="11607"/>
                    <a:pt x="18521" y="-2319"/>
                    <a:pt x="15875" y="3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자유형 66"/>
            <p:cNvSpPr/>
            <p:nvPr/>
          </p:nvSpPr>
          <p:spPr>
            <a:xfrm>
              <a:off x="6743700" y="4081232"/>
              <a:ext cx="301983" cy="347893"/>
            </a:xfrm>
            <a:custGeom>
              <a:avLst/>
              <a:gdLst>
                <a:gd name="connsiteX0" fmla="*/ 3175 w 301983"/>
                <a:gd name="connsiteY0" fmla="*/ 1818 h 347893"/>
                <a:gd name="connsiteX1" fmla="*/ 31750 w 301983"/>
                <a:gd name="connsiteY1" fmla="*/ 14518 h 347893"/>
                <a:gd name="connsiteX2" fmla="*/ 38100 w 301983"/>
                <a:gd name="connsiteY2" fmla="*/ 24043 h 347893"/>
                <a:gd name="connsiteX3" fmla="*/ 57150 w 301983"/>
                <a:gd name="connsiteY3" fmla="*/ 39918 h 347893"/>
                <a:gd name="connsiteX4" fmla="*/ 79375 w 301983"/>
                <a:gd name="connsiteY4" fmla="*/ 68493 h 347893"/>
                <a:gd name="connsiteX5" fmla="*/ 85725 w 301983"/>
                <a:gd name="connsiteY5" fmla="*/ 78018 h 347893"/>
                <a:gd name="connsiteX6" fmla="*/ 95250 w 301983"/>
                <a:gd name="connsiteY6" fmla="*/ 87543 h 347893"/>
                <a:gd name="connsiteX7" fmla="*/ 101600 w 301983"/>
                <a:gd name="connsiteY7" fmla="*/ 100243 h 347893"/>
                <a:gd name="connsiteX8" fmla="*/ 120650 w 301983"/>
                <a:gd name="connsiteY8" fmla="*/ 116118 h 347893"/>
                <a:gd name="connsiteX9" fmla="*/ 139700 w 301983"/>
                <a:gd name="connsiteY9" fmla="*/ 131993 h 347893"/>
                <a:gd name="connsiteX10" fmla="*/ 146050 w 301983"/>
                <a:gd name="connsiteY10" fmla="*/ 141518 h 347893"/>
                <a:gd name="connsiteX11" fmla="*/ 168275 w 301983"/>
                <a:gd name="connsiteY11" fmla="*/ 160568 h 347893"/>
                <a:gd name="connsiteX12" fmla="*/ 184150 w 301983"/>
                <a:gd name="connsiteY12" fmla="*/ 182793 h 347893"/>
                <a:gd name="connsiteX13" fmla="*/ 187325 w 301983"/>
                <a:gd name="connsiteY13" fmla="*/ 192318 h 347893"/>
                <a:gd name="connsiteX14" fmla="*/ 196850 w 301983"/>
                <a:gd name="connsiteY14" fmla="*/ 198668 h 347893"/>
                <a:gd name="connsiteX15" fmla="*/ 203200 w 301983"/>
                <a:gd name="connsiteY15" fmla="*/ 208193 h 347893"/>
                <a:gd name="connsiteX16" fmla="*/ 209550 w 301983"/>
                <a:gd name="connsiteY16" fmla="*/ 227243 h 347893"/>
                <a:gd name="connsiteX17" fmla="*/ 219075 w 301983"/>
                <a:gd name="connsiteY17" fmla="*/ 236768 h 347893"/>
                <a:gd name="connsiteX18" fmla="*/ 241300 w 301983"/>
                <a:gd name="connsiteY18" fmla="*/ 258993 h 347893"/>
                <a:gd name="connsiteX19" fmla="*/ 250825 w 301983"/>
                <a:gd name="connsiteY19" fmla="*/ 265343 h 347893"/>
                <a:gd name="connsiteX20" fmla="*/ 260350 w 301983"/>
                <a:gd name="connsiteY20" fmla="*/ 271693 h 347893"/>
                <a:gd name="connsiteX21" fmla="*/ 273050 w 301983"/>
                <a:gd name="connsiteY21" fmla="*/ 293918 h 347893"/>
                <a:gd name="connsiteX22" fmla="*/ 279400 w 301983"/>
                <a:gd name="connsiteY22" fmla="*/ 303443 h 347893"/>
                <a:gd name="connsiteX23" fmla="*/ 288925 w 301983"/>
                <a:gd name="connsiteY23" fmla="*/ 322493 h 347893"/>
                <a:gd name="connsiteX24" fmla="*/ 298450 w 301983"/>
                <a:gd name="connsiteY24" fmla="*/ 328843 h 347893"/>
                <a:gd name="connsiteX25" fmla="*/ 301625 w 301983"/>
                <a:gd name="connsiteY25" fmla="*/ 338368 h 347893"/>
                <a:gd name="connsiteX26" fmla="*/ 292100 w 301983"/>
                <a:gd name="connsiteY26" fmla="*/ 341543 h 347893"/>
                <a:gd name="connsiteX27" fmla="*/ 266700 w 301983"/>
                <a:gd name="connsiteY27" fmla="*/ 347893 h 347893"/>
                <a:gd name="connsiteX28" fmla="*/ 200025 w 301983"/>
                <a:gd name="connsiteY28" fmla="*/ 341543 h 347893"/>
                <a:gd name="connsiteX29" fmla="*/ 190500 w 301983"/>
                <a:gd name="connsiteY29" fmla="*/ 338368 h 347893"/>
                <a:gd name="connsiteX30" fmla="*/ 171450 w 301983"/>
                <a:gd name="connsiteY30" fmla="*/ 335193 h 347893"/>
                <a:gd name="connsiteX31" fmla="*/ 149225 w 301983"/>
                <a:gd name="connsiteY31" fmla="*/ 322493 h 347893"/>
                <a:gd name="connsiteX32" fmla="*/ 139700 w 301983"/>
                <a:gd name="connsiteY32" fmla="*/ 316143 h 347893"/>
                <a:gd name="connsiteX33" fmla="*/ 114300 w 301983"/>
                <a:gd name="connsiteY33" fmla="*/ 306618 h 347893"/>
                <a:gd name="connsiteX34" fmla="*/ 95250 w 301983"/>
                <a:gd name="connsiteY34" fmla="*/ 290743 h 347893"/>
                <a:gd name="connsiteX35" fmla="*/ 85725 w 301983"/>
                <a:gd name="connsiteY35" fmla="*/ 281218 h 347893"/>
                <a:gd name="connsiteX36" fmla="*/ 57150 w 301983"/>
                <a:gd name="connsiteY36" fmla="*/ 255818 h 347893"/>
                <a:gd name="connsiteX37" fmla="*/ 50800 w 301983"/>
                <a:gd name="connsiteY37" fmla="*/ 243118 h 347893"/>
                <a:gd name="connsiteX38" fmla="*/ 44450 w 301983"/>
                <a:gd name="connsiteY38" fmla="*/ 233593 h 347893"/>
                <a:gd name="connsiteX39" fmla="*/ 41275 w 301983"/>
                <a:gd name="connsiteY39" fmla="*/ 224068 h 347893"/>
                <a:gd name="connsiteX40" fmla="*/ 28575 w 301983"/>
                <a:gd name="connsiteY40" fmla="*/ 205018 h 347893"/>
                <a:gd name="connsiteX41" fmla="*/ 25400 w 301983"/>
                <a:gd name="connsiteY41" fmla="*/ 192318 h 347893"/>
                <a:gd name="connsiteX42" fmla="*/ 22225 w 301983"/>
                <a:gd name="connsiteY42" fmla="*/ 182793 h 347893"/>
                <a:gd name="connsiteX43" fmla="*/ 15875 w 301983"/>
                <a:gd name="connsiteY43" fmla="*/ 151043 h 347893"/>
                <a:gd name="connsiteX44" fmla="*/ 12700 w 301983"/>
                <a:gd name="connsiteY44" fmla="*/ 74843 h 347893"/>
                <a:gd name="connsiteX45" fmla="*/ 9525 w 301983"/>
                <a:gd name="connsiteY45" fmla="*/ 62143 h 347893"/>
                <a:gd name="connsiteX46" fmla="*/ 6350 w 301983"/>
                <a:gd name="connsiteY46" fmla="*/ 36743 h 347893"/>
                <a:gd name="connsiteX47" fmla="*/ 0 w 301983"/>
                <a:gd name="connsiteY47" fmla="*/ 11343 h 347893"/>
                <a:gd name="connsiteX48" fmla="*/ 3175 w 301983"/>
                <a:gd name="connsiteY48" fmla="*/ 1818 h 34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1983" h="347893">
                  <a:moveTo>
                    <a:pt x="3175" y="1818"/>
                  </a:moveTo>
                  <a:cubicBezTo>
                    <a:pt x="8467" y="2347"/>
                    <a:pt x="22956" y="8922"/>
                    <a:pt x="31750" y="14518"/>
                  </a:cubicBezTo>
                  <a:cubicBezTo>
                    <a:pt x="34969" y="16567"/>
                    <a:pt x="35657" y="21112"/>
                    <a:pt x="38100" y="24043"/>
                  </a:cubicBezTo>
                  <a:cubicBezTo>
                    <a:pt x="45740" y="33210"/>
                    <a:pt x="47784" y="33674"/>
                    <a:pt x="57150" y="39918"/>
                  </a:cubicBezTo>
                  <a:cubicBezTo>
                    <a:pt x="89248" y="88066"/>
                    <a:pt x="54506" y="38650"/>
                    <a:pt x="79375" y="68493"/>
                  </a:cubicBezTo>
                  <a:cubicBezTo>
                    <a:pt x="81818" y="71424"/>
                    <a:pt x="83282" y="75087"/>
                    <a:pt x="85725" y="78018"/>
                  </a:cubicBezTo>
                  <a:cubicBezTo>
                    <a:pt x="88600" y="81467"/>
                    <a:pt x="92640" y="83889"/>
                    <a:pt x="95250" y="87543"/>
                  </a:cubicBezTo>
                  <a:cubicBezTo>
                    <a:pt x="98001" y="91394"/>
                    <a:pt x="98849" y="96392"/>
                    <a:pt x="101600" y="100243"/>
                  </a:cubicBezTo>
                  <a:cubicBezTo>
                    <a:pt x="109785" y="111701"/>
                    <a:pt x="110821" y="107927"/>
                    <a:pt x="120650" y="116118"/>
                  </a:cubicBezTo>
                  <a:cubicBezTo>
                    <a:pt x="145096" y="136490"/>
                    <a:pt x="116051" y="116227"/>
                    <a:pt x="139700" y="131993"/>
                  </a:cubicBezTo>
                  <a:cubicBezTo>
                    <a:pt x="141817" y="135168"/>
                    <a:pt x="143352" y="138820"/>
                    <a:pt x="146050" y="141518"/>
                  </a:cubicBezTo>
                  <a:cubicBezTo>
                    <a:pt x="171145" y="166613"/>
                    <a:pt x="147539" y="136375"/>
                    <a:pt x="168275" y="160568"/>
                  </a:cubicBezTo>
                  <a:cubicBezTo>
                    <a:pt x="170001" y="162581"/>
                    <a:pt x="182140" y="178773"/>
                    <a:pt x="184150" y="182793"/>
                  </a:cubicBezTo>
                  <a:cubicBezTo>
                    <a:pt x="185647" y="185786"/>
                    <a:pt x="185234" y="189705"/>
                    <a:pt x="187325" y="192318"/>
                  </a:cubicBezTo>
                  <a:cubicBezTo>
                    <a:pt x="189709" y="195298"/>
                    <a:pt x="193675" y="196551"/>
                    <a:pt x="196850" y="198668"/>
                  </a:cubicBezTo>
                  <a:cubicBezTo>
                    <a:pt x="198967" y="201843"/>
                    <a:pt x="201650" y="204706"/>
                    <a:pt x="203200" y="208193"/>
                  </a:cubicBezTo>
                  <a:cubicBezTo>
                    <a:pt x="205918" y="214310"/>
                    <a:pt x="204817" y="222510"/>
                    <a:pt x="209550" y="227243"/>
                  </a:cubicBezTo>
                  <a:lnTo>
                    <a:pt x="219075" y="236768"/>
                  </a:lnTo>
                  <a:cubicBezTo>
                    <a:pt x="224663" y="253533"/>
                    <a:pt x="219465" y="244437"/>
                    <a:pt x="241300" y="258993"/>
                  </a:cubicBezTo>
                  <a:lnTo>
                    <a:pt x="250825" y="265343"/>
                  </a:lnTo>
                  <a:lnTo>
                    <a:pt x="260350" y="271693"/>
                  </a:lnTo>
                  <a:cubicBezTo>
                    <a:pt x="275821" y="294899"/>
                    <a:pt x="256937" y="265720"/>
                    <a:pt x="273050" y="293918"/>
                  </a:cubicBezTo>
                  <a:cubicBezTo>
                    <a:pt x="274943" y="297231"/>
                    <a:pt x="277693" y="300030"/>
                    <a:pt x="279400" y="303443"/>
                  </a:cubicBezTo>
                  <a:cubicBezTo>
                    <a:pt x="284565" y="313772"/>
                    <a:pt x="279826" y="313394"/>
                    <a:pt x="288925" y="322493"/>
                  </a:cubicBezTo>
                  <a:cubicBezTo>
                    <a:pt x="291623" y="325191"/>
                    <a:pt x="295275" y="326726"/>
                    <a:pt x="298450" y="328843"/>
                  </a:cubicBezTo>
                  <a:cubicBezTo>
                    <a:pt x="299508" y="332018"/>
                    <a:pt x="303122" y="335375"/>
                    <a:pt x="301625" y="338368"/>
                  </a:cubicBezTo>
                  <a:cubicBezTo>
                    <a:pt x="300128" y="341361"/>
                    <a:pt x="295347" y="340731"/>
                    <a:pt x="292100" y="341543"/>
                  </a:cubicBezTo>
                  <a:lnTo>
                    <a:pt x="266700" y="347893"/>
                  </a:lnTo>
                  <a:cubicBezTo>
                    <a:pt x="237306" y="338095"/>
                    <a:pt x="270599" y="348264"/>
                    <a:pt x="200025" y="341543"/>
                  </a:cubicBezTo>
                  <a:cubicBezTo>
                    <a:pt x="196693" y="341226"/>
                    <a:pt x="193767" y="339094"/>
                    <a:pt x="190500" y="338368"/>
                  </a:cubicBezTo>
                  <a:cubicBezTo>
                    <a:pt x="184216" y="336971"/>
                    <a:pt x="177800" y="336251"/>
                    <a:pt x="171450" y="335193"/>
                  </a:cubicBezTo>
                  <a:cubicBezTo>
                    <a:pt x="140741" y="312161"/>
                    <a:pt x="173467" y="334614"/>
                    <a:pt x="149225" y="322493"/>
                  </a:cubicBezTo>
                  <a:cubicBezTo>
                    <a:pt x="145812" y="320786"/>
                    <a:pt x="143174" y="317722"/>
                    <a:pt x="139700" y="316143"/>
                  </a:cubicBezTo>
                  <a:cubicBezTo>
                    <a:pt x="131468" y="312401"/>
                    <a:pt x="122767" y="309793"/>
                    <a:pt x="114300" y="306618"/>
                  </a:cubicBezTo>
                  <a:cubicBezTo>
                    <a:pt x="86473" y="278791"/>
                    <a:pt x="121772" y="312845"/>
                    <a:pt x="95250" y="290743"/>
                  </a:cubicBezTo>
                  <a:cubicBezTo>
                    <a:pt x="91801" y="287868"/>
                    <a:pt x="89174" y="284093"/>
                    <a:pt x="85725" y="281218"/>
                  </a:cubicBezTo>
                  <a:cubicBezTo>
                    <a:pt x="74221" y="271631"/>
                    <a:pt x="65971" y="273461"/>
                    <a:pt x="57150" y="255818"/>
                  </a:cubicBezTo>
                  <a:cubicBezTo>
                    <a:pt x="55033" y="251585"/>
                    <a:pt x="53148" y="247227"/>
                    <a:pt x="50800" y="243118"/>
                  </a:cubicBezTo>
                  <a:cubicBezTo>
                    <a:pt x="48907" y="239805"/>
                    <a:pt x="46157" y="237006"/>
                    <a:pt x="44450" y="233593"/>
                  </a:cubicBezTo>
                  <a:cubicBezTo>
                    <a:pt x="42953" y="230600"/>
                    <a:pt x="42900" y="226994"/>
                    <a:pt x="41275" y="224068"/>
                  </a:cubicBezTo>
                  <a:cubicBezTo>
                    <a:pt x="37569" y="217397"/>
                    <a:pt x="28575" y="205018"/>
                    <a:pt x="28575" y="205018"/>
                  </a:cubicBezTo>
                  <a:cubicBezTo>
                    <a:pt x="27517" y="200785"/>
                    <a:pt x="26599" y="196514"/>
                    <a:pt x="25400" y="192318"/>
                  </a:cubicBezTo>
                  <a:cubicBezTo>
                    <a:pt x="24481" y="189100"/>
                    <a:pt x="22978" y="186054"/>
                    <a:pt x="22225" y="182793"/>
                  </a:cubicBezTo>
                  <a:cubicBezTo>
                    <a:pt x="19798" y="172276"/>
                    <a:pt x="17992" y="161626"/>
                    <a:pt x="15875" y="151043"/>
                  </a:cubicBezTo>
                  <a:cubicBezTo>
                    <a:pt x="14817" y="125643"/>
                    <a:pt x="14511" y="100200"/>
                    <a:pt x="12700" y="74843"/>
                  </a:cubicBezTo>
                  <a:cubicBezTo>
                    <a:pt x="12389" y="70490"/>
                    <a:pt x="10242" y="66447"/>
                    <a:pt x="9525" y="62143"/>
                  </a:cubicBezTo>
                  <a:cubicBezTo>
                    <a:pt x="8122" y="53727"/>
                    <a:pt x="7647" y="45176"/>
                    <a:pt x="6350" y="36743"/>
                  </a:cubicBezTo>
                  <a:cubicBezTo>
                    <a:pt x="4161" y="22512"/>
                    <a:pt x="3863" y="22933"/>
                    <a:pt x="0" y="11343"/>
                  </a:cubicBezTo>
                  <a:cubicBezTo>
                    <a:pt x="3383" y="-5570"/>
                    <a:pt x="-2117" y="1289"/>
                    <a:pt x="3175" y="18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자유형 12"/>
            <p:cNvSpPr/>
            <p:nvPr/>
          </p:nvSpPr>
          <p:spPr>
            <a:xfrm>
              <a:off x="2206752" y="3018727"/>
              <a:ext cx="4864608" cy="2248007"/>
            </a:xfrm>
            <a:custGeom>
              <a:avLst/>
              <a:gdLst>
                <a:gd name="connsiteX0" fmla="*/ 0 w 4864608"/>
                <a:gd name="connsiteY0" fmla="*/ 1712785 h 2248007"/>
                <a:gd name="connsiteX1" fmla="*/ 1024128 w 4864608"/>
                <a:gd name="connsiteY1" fmla="*/ 5905 h 2248007"/>
                <a:gd name="connsiteX2" fmla="*/ 2852928 w 4864608"/>
                <a:gd name="connsiteY2" fmla="*/ 2237041 h 2248007"/>
                <a:gd name="connsiteX3" fmla="*/ 4059936 w 4864608"/>
                <a:gd name="connsiteY3" fmla="*/ 883729 h 2248007"/>
                <a:gd name="connsiteX4" fmla="*/ 4864608 w 4864608"/>
                <a:gd name="connsiteY4" fmla="*/ 1420177 h 224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08" h="2248007">
                  <a:moveTo>
                    <a:pt x="0" y="1712785"/>
                  </a:moveTo>
                  <a:cubicBezTo>
                    <a:pt x="274320" y="815657"/>
                    <a:pt x="548640" y="-81471"/>
                    <a:pt x="1024128" y="5905"/>
                  </a:cubicBezTo>
                  <a:cubicBezTo>
                    <a:pt x="1499616" y="93281"/>
                    <a:pt x="2346960" y="2090737"/>
                    <a:pt x="2852928" y="2237041"/>
                  </a:cubicBezTo>
                  <a:cubicBezTo>
                    <a:pt x="3358896" y="2383345"/>
                    <a:pt x="3724656" y="1019873"/>
                    <a:pt x="4059936" y="883729"/>
                  </a:cubicBezTo>
                  <a:cubicBezTo>
                    <a:pt x="4395216" y="747585"/>
                    <a:pt x="4744720" y="1296225"/>
                    <a:pt x="4864608" y="1420177"/>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 name="직선 연결선 13"/>
            <p:cNvCxnSpPr/>
            <p:nvPr/>
          </p:nvCxnSpPr>
          <p:spPr>
            <a:xfrm flipV="1">
              <a:off x="2231119" y="4721704"/>
              <a:ext cx="337818" cy="762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flipV="1">
              <a:off x="2550646" y="3715609"/>
              <a:ext cx="315492" cy="381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V="1">
              <a:off x="2557762" y="3725133"/>
              <a:ext cx="11175" cy="987396"/>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a:off x="2883174" y="3195258"/>
              <a:ext cx="642351" cy="842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flipH="1" flipV="1">
              <a:off x="2866138" y="3203682"/>
              <a:ext cx="1" cy="486089"/>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flipH="1" flipV="1">
              <a:off x="3515122" y="3203682"/>
              <a:ext cx="1" cy="486089"/>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직선 연결선 31"/>
            <p:cNvCxnSpPr/>
            <p:nvPr/>
          </p:nvCxnSpPr>
          <p:spPr>
            <a:xfrm>
              <a:off x="3502696" y="3697126"/>
              <a:ext cx="339093"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flipV="1">
              <a:off x="3835816" y="3649032"/>
              <a:ext cx="5974" cy="994088"/>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p:nvPr/>
          </p:nvCxnSpPr>
          <p:spPr>
            <a:xfrm flipV="1">
              <a:off x="3835816" y="4643120"/>
              <a:ext cx="637124" cy="14975"/>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직선 연결선 39"/>
            <p:cNvCxnSpPr/>
            <p:nvPr/>
          </p:nvCxnSpPr>
          <p:spPr>
            <a:xfrm flipV="1">
              <a:off x="4495289" y="4643120"/>
              <a:ext cx="0" cy="62361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flipV="1">
              <a:off x="4495289" y="5251759"/>
              <a:ext cx="637124" cy="14975"/>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직선 연결선 43"/>
            <p:cNvCxnSpPr/>
            <p:nvPr/>
          </p:nvCxnSpPr>
          <p:spPr>
            <a:xfrm flipV="1">
              <a:off x="5257289" y="5236784"/>
              <a:ext cx="637124" cy="14975"/>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flipV="1">
              <a:off x="5894413" y="4429760"/>
              <a:ext cx="0" cy="80702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직선 연결선 46"/>
            <p:cNvCxnSpPr/>
            <p:nvPr/>
          </p:nvCxnSpPr>
          <p:spPr>
            <a:xfrm flipV="1">
              <a:off x="5894413" y="4411239"/>
              <a:ext cx="201587" cy="7488"/>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직선 연결선 48"/>
            <p:cNvCxnSpPr/>
            <p:nvPr/>
          </p:nvCxnSpPr>
          <p:spPr>
            <a:xfrm flipV="1">
              <a:off x="6090026" y="4086860"/>
              <a:ext cx="5974" cy="35395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직선 연결선 51"/>
            <p:cNvCxnSpPr/>
            <p:nvPr/>
          </p:nvCxnSpPr>
          <p:spPr>
            <a:xfrm flipV="1">
              <a:off x="6090026" y="4079372"/>
              <a:ext cx="637124" cy="14975"/>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직선 연결선 52"/>
            <p:cNvCxnSpPr/>
            <p:nvPr/>
          </p:nvCxnSpPr>
          <p:spPr>
            <a:xfrm flipV="1">
              <a:off x="6736782" y="4074921"/>
              <a:ext cx="5974" cy="35395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직선 연결선 82"/>
            <p:cNvCxnSpPr/>
            <p:nvPr/>
          </p:nvCxnSpPr>
          <p:spPr>
            <a:xfrm>
              <a:off x="6727150" y="4401559"/>
              <a:ext cx="344210" cy="769"/>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248194" y="5309819"/>
            <a:ext cx="12656094" cy="1131848"/>
          </a:xfrm>
          <a:prstGeom prst="rect">
            <a:avLst/>
          </a:prstGeom>
          <a:solidFill>
            <a:schemeClr val="tx1">
              <a:lumMod val="95000"/>
              <a:lumOff val="5000"/>
            </a:schemeClr>
          </a:solidFill>
        </p:spPr>
        <p:txBody>
          <a:bodyPr wrap="square" rtlCol="0">
            <a:spAutoFit/>
          </a:bodyPr>
          <a:lstStyle/>
          <a:p>
            <a:pPr algn="ctr">
              <a:lnSpc>
                <a:spcPct val="150000"/>
              </a:lnSpc>
            </a:pPr>
            <a:r>
              <a:rPr lang="en-US" altLang="ko-KR" sz="2400" b="1" dirty="0">
                <a:solidFill>
                  <a:schemeClr val="bg1"/>
                </a:solidFill>
                <a:latin typeface="Arial" panose="020B0604020202020204" pitchFamily="34" charset="0"/>
                <a:cs typeface="Arial" panose="020B0604020202020204" pitchFamily="34" charset="0"/>
              </a:rPr>
              <a:t>Dynamic allocation reflects the achievable speed-up </a:t>
            </a:r>
          </a:p>
          <a:p>
            <a:pPr algn="ctr">
              <a:lnSpc>
                <a:spcPct val="150000"/>
              </a:lnSpc>
            </a:pPr>
            <a:r>
              <a:rPr lang="en-US" altLang="ko-KR" sz="2400" b="1" dirty="0">
                <a:solidFill>
                  <a:schemeClr val="bg1"/>
                </a:solidFill>
                <a:latin typeface="Arial" panose="020B0604020202020204" pitchFamily="34" charset="0"/>
                <a:cs typeface="Arial" panose="020B0604020202020204" pitchFamily="34" charset="0"/>
              </a:rPr>
              <a:t>better than static allocation.</a:t>
            </a:r>
          </a:p>
        </p:txBody>
      </p:sp>
    </p:spTree>
    <p:extLst>
      <p:ext uri="{BB962C8B-B14F-4D97-AF65-F5344CB8AC3E}">
        <p14:creationId xmlns:p14="http://schemas.microsoft.com/office/powerpoint/2010/main" val="3202010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Motivation</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a:xfrm>
            <a:off x="838200" y="1355834"/>
            <a:ext cx="11231880" cy="4967848"/>
          </a:xfrm>
        </p:spPr>
        <p:txBody>
          <a:bodyPr>
            <a:normAutofit/>
          </a:bodyPr>
          <a:lstStyle/>
          <a:p>
            <a:r>
              <a:rPr lang="en-US" altLang="ko-KR" b="1" dirty="0">
                <a:latin typeface="Arial" panose="020B0604020202020204" pitchFamily="34" charset="0"/>
                <a:cs typeface="Arial" panose="020B0604020202020204" pitchFamily="34" charset="0"/>
              </a:rPr>
              <a:t>Many parallel applications achieve maximum speedup at some intermediate allocation.</a:t>
            </a:r>
          </a:p>
          <a:p>
            <a:endParaRPr lang="en-US" altLang="ko-KR" b="1" dirty="0">
              <a:latin typeface="Arial" panose="020B0604020202020204" pitchFamily="34" charset="0"/>
              <a:cs typeface="Arial" panose="020B0604020202020204" pitchFamily="34" charset="0"/>
            </a:endParaRPr>
          </a:p>
          <a:p>
            <a:r>
              <a:rPr lang="en-US" altLang="ko-KR" b="1" dirty="0">
                <a:latin typeface="Arial" panose="020B0604020202020204" pitchFamily="34" charset="0"/>
                <a:cs typeface="Arial" panose="020B0604020202020204" pitchFamily="34" charset="0"/>
              </a:rPr>
              <a:t>Dynamic allocation using dynamic measurement can achieve better speed-up than static allocation.</a:t>
            </a:r>
          </a:p>
          <a:p>
            <a:pPr marL="0" indent="0">
              <a:buNone/>
            </a:pPr>
            <a:endParaRPr lang="ko-KR" altLang="en-US" b="1" dirty="0">
              <a:latin typeface="Arial" panose="020B0604020202020204" pitchFamily="34" charset="0"/>
              <a:cs typeface="Arial" panose="020B0604020202020204" pitchFamily="34" charset="0"/>
            </a:endParaRPr>
          </a:p>
          <a:p>
            <a:r>
              <a:rPr lang="en-US" altLang="ko-KR" b="1" dirty="0">
                <a:latin typeface="Arial" panose="020B0604020202020204" pitchFamily="34" charset="0"/>
                <a:cs typeface="Arial" panose="020B0604020202020204" pitchFamily="34" charset="0"/>
              </a:rPr>
              <a:t>It may not be possible a priori to determine the best allocation.</a:t>
            </a:r>
          </a:p>
          <a:p>
            <a:pPr marL="0" indent="0">
              <a:buNone/>
            </a:pPr>
            <a:r>
              <a:rPr lang="en-US" altLang="ko-KR" b="1" dirty="0">
                <a:latin typeface="Arial" panose="020B0604020202020204" pitchFamily="34" charset="0"/>
                <a:cs typeface="Arial" panose="020B0604020202020204" pitchFamily="34" charset="0"/>
              </a:rPr>
              <a:t> </a:t>
            </a:r>
          </a:p>
          <a:p>
            <a:r>
              <a:rPr lang="en-US" altLang="ko-KR" b="1" dirty="0">
                <a:latin typeface="Arial" panose="020B0604020202020204" pitchFamily="34" charset="0"/>
                <a:cs typeface="Arial" panose="020B0604020202020204" pitchFamily="34" charset="0"/>
              </a:rPr>
              <a:t>No static allocation may be optimal for the entire execution lifetime of a job.</a:t>
            </a:r>
          </a:p>
        </p:txBody>
      </p:sp>
    </p:spTree>
    <p:extLst>
      <p:ext uri="{BB962C8B-B14F-4D97-AF65-F5344CB8AC3E}">
        <p14:creationId xmlns:p14="http://schemas.microsoft.com/office/powerpoint/2010/main" val="262272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Principles</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a:xfrm>
            <a:off x="838200" y="1355834"/>
            <a:ext cx="11231880" cy="4967848"/>
          </a:xfrm>
        </p:spPr>
        <p:txBody>
          <a:bodyPr>
            <a:normAutofit/>
          </a:bodyPr>
          <a:lstStyle/>
          <a:p>
            <a:r>
              <a:rPr lang="en-US" altLang="ko-KR" b="1" dirty="0">
                <a:latin typeface="Arial" panose="020B0604020202020204" pitchFamily="34" charset="0"/>
                <a:cs typeface="Arial" panose="020B0604020202020204" pitchFamily="34" charset="0"/>
              </a:rPr>
              <a:t>D</a:t>
            </a:r>
            <a:r>
              <a:rPr lang="ko-KR" altLang="en-US" b="1" dirty="0" err="1">
                <a:latin typeface="Arial" panose="020B0604020202020204" pitchFamily="34" charset="0"/>
                <a:cs typeface="Arial" panose="020B0604020202020204" pitchFamily="34" charset="0"/>
              </a:rPr>
              <a:t>ynamically</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measures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job</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efficiencies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at</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different</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allocations</a:t>
            </a:r>
            <a:endParaRPr lang="en-US" altLang="ko-KR" b="1" dirty="0">
              <a:latin typeface="Arial" panose="020B0604020202020204" pitchFamily="34" charset="0"/>
              <a:cs typeface="Arial" panose="020B0604020202020204" pitchFamily="34" charset="0"/>
            </a:endParaRPr>
          </a:p>
          <a:p>
            <a:endParaRPr lang="en-US" altLang="ko-KR" b="1" dirty="0">
              <a:latin typeface="Arial" panose="020B0604020202020204" pitchFamily="34" charset="0"/>
              <a:cs typeface="Arial" panose="020B0604020202020204" pitchFamily="34" charset="0"/>
            </a:endParaRPr>
          </a:p>
          <a:p>
            <a:pPr marL="342900" indent="-342900">
              <a:buAutoNum type="alphaLcParenBoth"/>
            </a:pPr>
            <a:endParaRPr lang="ko-KR" altLang="en-US" b="1" dirty="0">
              <a:latin typeface="Arial" panose="020B0604020202020204" pitchFamily="34" charset="0"/>
              <a:cs typeface="Arial" panose="020B0604020202020204" pitchFamily="34" charset="0"/>
            </a:endParaRPr>
          </a:p>
          <a:p>
            <a:r>
              <a:rPr lang="en-US" altLang="ko-KR" b="1" dirty="0">
                <a:latin typeface="Arial" panose="020B0604020202020204" pitchFamily="34" charset="0"/>
                <a:cs typeface="Arial" panose="020B0604020202020204" pitchFamily="34" charset="0"/>
              </a:rPr>
              <a:t>U</a:t>
            </a:r>
            <a:r>
              <a:rPr lang="ko-KR" altLang="en-US" b="1" dirty="0" err="1">
                <a:latin typeface="Arial" panose="020B0604020202020204" pitchFamily="34" charset="0"/>
                <a:cs typeface="Arial" panose="020B0604020202020204" pitchFamily="34" charset="0"/>
              </a:rPr>
              <a:t>ses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these</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measurements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to</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calculate</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speedups</a:t>
            </a:r>
            <a:endParaRPr lang="en-US" altLang="ko-KR" b="1" dirty="0">
              <a:latin typeface="Arial" panose="020B0604020202020204" pitchFamily="34" charset="0"/>
              <a:cs typeface="Arial" panose="020B0604020202020204" pitchFamily="34" charset="0"/>
            </a:endParaRPr>
          </a:p>
          <a:p>
            <a:endParaRPr lang="en-US" altLang="ko-KR" b="1" dirty="0">
              <a:latin typeface="Arial" panose="020B0604020202020204" pitchFamily="34" charset="0"/>
              <a:cs typeface="Arial" panose="020B0604020202020204" pitchFamily="34" charset="0"/>
            </a:endParaRPr>
          </a:p>
          <a:p>
            <a:pPr marL="0" indent="0">
              <a:buNone/>
            </a:pPr>
            <a:endParaRPr lang="ko-KR" altLang="en-US" b="1" dirty="0">
              <a:latin typeface="Arial" panose="020B0604020202020204" pitchFamily="34" charset="0"/>
              <a:cs typeface="Arial" panose="020B0604020202020204" pitchFamily="34" charset="0"/>
            </a:endParaRPr>
          </a:p>
          <a:p>
            <a:r>
              <a:rPr lang="en-US" altLang="ko-KR" b="1" dirty="0">
                <a:latin typeface="Arial" panose="020B0604020202020204" pitchFamily="34" charset="0"/>
                <a:cs typeface="Arial" panose="020B0604020202020204" pitchFamily="34" charset="0"/>
              </a:rPr>
              <a:t>A</a:t>
            </a:r>
            <a:r>
              <a:rPr lang="ko-KR" altLang="en-US" b="1" dirty="0" err="1">
                <a:latin typeface="Arial" panose="020B0604020202020204" pitchFamily="34" charset="0"/>
                <a:cs typeface="Arial" panose="020B0604020202020204" pitchFamily="34" charset="0"/>
              </a:rPr>
              <a:t>utomatically</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adjusts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job’s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processor</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allocation</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to</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maximize</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its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speedup</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33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509697-4CB1-42AA-ADBF-DB74BDE40FB2}"/>
              </a:ext>
            </a:extLst>
          </p:cNvPr>
          <p:cNvSpPr>
            <a:spLocks noGrp="1"/>
          </p:cNvSpPr>
          <p:nvPr>
            <p:ph type="title"/>
          </p:nvPr>
        </p:nvSpPr>
        <p:spPr/>
        <p:txBody>
          <a:bodyPr/>
          <a:lstStyle/>
          <a:p>
            <a:r>
              <a:rPr lang="en-US" altLang="ko-KR" dirty="0">
                <a:solidFill>
                  <a:srgbClr val="F76100"/>
                </a:solidFill>
              </a:rPr>
              <a:t>Principles</a:t>
            </a:r>
          </a:p>
        </p:txBody>
      </p:sp>
      <p:sp>
        <p:nvSpPr>
          <p:cNvPr id="3" name="내용 개체 틀 2">
            <a:extLst>
              <a:ext uri="{FF2B5EF4-FFF2-40B4-BE49-F238E27FC236}">
                <a16:creationId xmlns:a16="http://schemas.microsoft.com/office/drawing/2014/main" id="{BD0823D8-EE2A-4429-98BB-5DDD90BBA5DB}"/>
              </a:ext>
            </a:extLst>
          </p:cNvPr>
          <p:cNvSpPr>
            <a:spLocks noGrp="1"/>
          </p:cNvSpPr>
          <p:nvPr>
            <p:ph idx="1"/>
          </p:nvPr>
        </p:nvSpPr>
        <p:spPr>
          <a:xfrm>
            <a:off x="838200" y="1355834"/>
            <a:ext cx="11231880" cy="4967848"/>
          </a:xfrm>
        </p:spPr>
        <p:txBody>
          <a:bodyPr>
            <a:normAutofit/>
          </a:bodyPr>
          <a:lstStyle/>
          <a:p>
            <a:r>
              <a:rPr lang="en-US" altLang="ko-KR" b="1" dirty="0">
                <a:latin typeface="Arial" panose="020B0604020202020204" pitchFamily="34" charset="0"/>
                <a:cs typeface="Arial" panose="020B0604020202020204" pitchFamily="34" charset="0"/>
              </a:rPr>
              <a:t>D</a:t>
            </a:r>
            <a:r>
              <a:rPr lang="ko-KR" altLang="en-US" b="1" dirty="0" err="1">
                <a:latin typeface="Arial" panose="020B0604020202020204" pitchFamily="34" charset="0"/>
                <a:cs typeface="Arial" panose="020B0604020202020204" pitchFamily="34" charset="0"/>
              </a:rPr>
              <a:t>ynamically</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measures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job</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efficiencies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at</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different</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allocations</a:t>
            </a:r>
            <a:r>
              <a:rPr lang="en-US" altLang="ko-KR" dirty="0"/>
              <a:t> </a:t>
            </a:r>
          </a:p>
          <a:p>
            <a:pPr lvl="1"/>
            <a:r>
              <a:rPr lang="en-US" altLang="ko-KR" dirty="0"/>
              <a:t>Appropriate hardware support to dynamically measure application efficiencies.</a:t>
            </a:r>
          </a:p>
          <a:p>
            <a:pPr marL="0" indent="0">
              <a:buNone/>
            </a:pPr>
            <a:endParaRPr lang="en-US" altLang="ko-KR" sz="800" b="1" dirty="0">
              <a:latin typeface="Arial" panose="020B0604020202020204" pitchFamily="34" charset="0"/>
              <a:cs typeface="Arial" panose="020B0604020202020204" pitchFamily="34" charset="0"/>
            </a:endParaRPr>
          </a:p>
          <a:p>
            <a:pPr marL="0" indent="0">
              <a:buNone/>
            </a:pPr>
            <a:endParaRPr lang="ko-KR" altLang="en-US" sz="2000" b="1" dirty="0">
              <a:latin typeface="Arial" panose="020B0604020202020204" pitchFamily="34" charset="0"/>
              <a:cs typeface="Arial" panose="020B0604020202020204" pitchFamily="34" charset="0"/>
            </a:endParaRPr>
          </a:p>
          <a:p>
            <a:r>
              <a:rPr lang="en-US" altLang="ko-KR" b="1" dirty="0">
                <a:latin typeface="Arial" panose="020B0604020202020204" pitchFamily="34" charset="0"/>
                <a:cs typeface="Arial" panose="020B0604020202020204" pitchFamily="34" charset="0"/>
              </a:rPr>
              <a:t>U</a:t>
            </a:r>
            <a:r>
              <a:rPr lang="ko-KR" altLang="en-US" b="1" dirty="0" err="1">
                <a:latin typeface="Arial" panose="020B0604020202020204" pitchFamily="34" charset="0"/>
                <a:cs typeface="Arial" panose="020B0604020202020204" pitchFamily="34" charset="0"/>
              </a:rPr>
              <a:t>ses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these</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measurements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to</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calculate</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speedups</a:t>
            </a:r>
            <a:endParaRPr lang="en-US" altLang="ko-KR" b="1" dirty="0">
              <a:latin typeface="Arial" panose="020B0604020202020204" pitchFamily="34" charset="0"/>
              <a:cs typeface="Arial" panose="020B0604020202020204" pitchFamily="34" charset="0"/>
            </a:endParaRPr>
          </a:p>
          <a:p>
            <a:endParaRPr lang="en-US" altLang="ko-KR" b="1" dirty="0">
              <a:latin typeface="Arial" panose="020B0604020202020204" pitchFamily="34" charset="0"/>
              <a:cs typeface="Arial" panose="020B0604020202020204" pitchFamily="34" charset="0"/>
            </a:endParaRPr>
          </a:p>
          <a:p>
            <a:pPr marL="0" indent="0">
              <a:buNone/>
            </a:pPr>
            <a:endParaRPr lang="ko-KR" altLang="en-US" b="1" dirty="0">
              <a:latin typeface="Arial" panose="020B0604020202020204" pitchFamily="34" charset="0"/>
              <a:cs typeface="Arial" panose="020B0604020202020204" pitchFamily="34" charset="0"/>
            </a:endParaRPr>
          </a:p>
          <a:p>
            <a:r>
              <a:rPr lang="en-US" altLang="ko-KR" b="1" dirty="0">
                <a:latin typeface="Arial" panose="020B0604020202020204" pitchFamily="34" charset="0"/>
                <a:cs typeface="Arial" panose="020B0604020202020204" pitchFamily="34" charset="0"/>
              </a:rPr>
              <a:t>A</a:t>
            </a:r>
            <a:r>
              <a:rPr lang="ko-KR" altLang="en-US" b="1" dirty="0" err="1">
                <a:latin typeface="Arial" panose="020B0604020202020204" pitchFamily="34" charset="0"/>
                <a:cs typeface="Arial" panose="020B0604020202020204" pitchFamily="34" charset="0"/>
              </a:rPr>
              <a:t>utomatically</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adjusts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job’s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processor</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allocation</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to</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maximize</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its</a:t>
            </a:r>
            <a:r>
              <a:rPr lang="ko-KR" altLang="en-US" b="1" dirty="0">
                <a:latin typeface="Arial" panose="020B0604020202020204" pitchFamily="34" charset="0"/>
                <a:cs typeface="Arial" panose="020B0604020202020204" pitchFamily="34" charset="0"/>
              </a:rPr>
              <a:t> </a:t>
            </a:r>
            <a:r>
              <a:rPr lang="ko-KR" altLang="en-US" b="1" dirty="0" err="1">
                <a:latin typeface="Arial" panose="020B0604020202020204" pitchFamily="34" charset="0"/>
                <a:cs typeface="Arial" panose="020B0604020202020204" pitchFamily="34" charset="0"/>
              </a:rPr>
              <a:t>speedup</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344755"/>
      </p:ext>
    </p:extLst>
  </p:cSld>
  <p:clrMapOvr>
    <a:masterClrMapping/>
  </p:clrMapOvr>
</p:sld>
</file>

<file path=ppt/theme/theme1.xml><?xml version="1.0" encoding="utf-8"?>
<a:theme xmlns:a="http://schemas.openxmlformats.org/drawingml/2006/main" name="test3">
  <a:themeElements>
    <a:clrScheme name="test3 12">
      <a:dk1>
        <a:srgbClr val="1D315B"/>
      </a:dk1>
      <a:lt1>
        <a:srgbClr val="FFFFFF"/>
      </a:lt1>
      <a:dk2>
        <a:srgbClr val="660066"/>
      </a:dk2>
      <a:lt2>
        <a:srgbClr val="FF9933"/>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fontScheme name="test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triangl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triangl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st3 1">
        <a:dk1>
          <a:srgbClr val="80B7C0"/>
        </a:dk1>
        <a:lt1>
          <a:srgbClr val="FFFFFF"/>
        </a:lt1>
        <a:dk2>
          <a:srgbClr val="000066"/>
        </a:dk2>
        <a:lt2>
          <a:srgbClr val="4F647E"/>
        </a:lt2>
        <a:accent1>
          <a:srgbClr val="F49766"/>
        </a:accent1>
        <a:accent2>
          <a:srgbClr val="8866A6"/>
        </a:accent2>
        <a:accent3>
          <a:srgbClr val="AAAAB8"/>
        </a:accent3>
        <a:accent4>
          <a:srgbClr val="DADADA"/>
        </a:accent4>
        <a:accent5>
          <a:srgbClr val="F8C9B8"/>
        </a:accent5>
        <a:accent6>
          <a:srgbClr val="7B5C96"/>
        </a:accent6>
        <a:hlink>
          <a:srgbClr val="9C484F"/>
        </a:hlink>
        <a:folHlink>
          <a:srgbClr val="749285"/>
        </a:folHlink>
      </a:clrScheme>
      <a:clrMap bg1="dk2" tx1="lt1" bg2="dk1" tx2="lt2" accent1="accent1" accent2="accent2" accent3="accent3" accent4="accent4" accent5="accent5" accent6="accent6" hlink="hlink" folHlink="folHlink"/>
    </a:extraClrScheme>
    <a:extraClrScheme>
      <a:clrScheme name="test3 2">
        <a:dk1>
          <a:srgbClr val="80B7C0"/>
        </a:dk1>
        <a:lt1>
          <a:srgbClr val="FFFFFF"/>
        </a:lt1>
        <a:dk2>
          <a:srgbClr val="000066"/>
        </a:dk2>
        <a:lt2>
          <a:srgbClr val="FFFFFF"/>
        </a:lt2>
        <a:accent1>
          <a:srgbClr val="E86514"/>
        </a:accent1>
        <a:accent2>
          <a:srgbClr val="5D32A4"/>
        </a:accent2>
        <a:accent3>
          <a:srgbClr val="AAAAB8"/>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3">
        <a:dk1>
          <a:srgbClr val="80B7C0"/>
        </a:dk1>
        <a:lt1>
          <a:srgbClr val="FFFFFF"/>
        </a:lt1>
        <a:dk2>
          <a:srgbClr val="00325F"/>
        </a:dk2>
        <a:lt2>
          <a:srgbClr val="FFFFFF"/>
        </a:lt2>
        <a:accent1>
          <a:srgbClr val="E86514"/>
        </a:accent1>
        <a:accent2>
          <a:srgbClr val="5D32A4"/>
        </a:accent2>
        <a:accent3>
          <a:srgbClr val="AAADB6"/>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4">
        <a:dk1>
          <a:srgbClr val="80B7C0"/>
        </a:dk1>
        <a:lt1>
          <a:srgbClr val="FFFFFF"/>
        </a:lt1>
        <a:dk2>
          <a:srgbClr val="1D315B"/>
        </a:dk2>
        <a:lt2>
          <a:srgbClr val="FFFFFF"/>
        </a:lt2>
        <a:accent1>
          <a:srgbClr val="E86514"/>
        </a:accent1>
        <a:accent2>
          <a:srgbClr val="5D32A4"/>
        </a:accent2>
        <a:accent3>
          <a:srgbClr val="ABADB5"/>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5">
        <a:dk1>
          <a:srgbClr val="80B7C0"/>
        </a:dk1>
        <a:lt1>
          <a:srgbClr val="FFFFFF"/>
        </a:lt1>
        <a:dk2>
          <a:srgbClr val="1D315B"/>
        </a:dk2>
        <a:lt2>
          <a:srgbClr val="FFFFFF"/>
        </a:lt2>
        <a:accent1>
          <a:srgbClr val="FFCC00"/>
        </a:accent1>
        <a:accent2>
          <a:srgbClr val="CC0000"/>
        </a:accent2>
        <a:accent3>
          <a:srgbClr val="ABADB5"/>
        </a:accent3>
        <a:accent4>
          <a:srgbClr val="DADADA"/>
        </a:accent4>
        <a:accent5>
          <a:srgbClr val="FFE2AA"/>
        </a:accent5>
        <a:accent6>
          <a:srgbClr val="B90000"/>
        </a:accent6>
        <a:hlink>
          <a:srgbClr val="33CC33"/>
        </a:hlink>
        <a:folHlink>
          <a:srgbClr val="6600FF"/>
        </a:folHlink>
      </a:clrScheme>
      <a:clrMap bg1="dk2" tx1="lt1" bg2="dk1" tx2="lt2" accent1="accent1" accent2="accent2" accent3="accent3" accent4="accent4" accent5="accent5" accent6="accent6" hlink="hlink" folHlink="folHlink"/>
    </a:extraClrScheme>
    <a:extraClrScheme>
      <a:clrScheme name="test3 6">
        <a:dk1>
          <a:srgbClr val="80B7C0"/>
        </a:dk1>
        <a:lt1>
          <a:srgbClr val="FF9933"/>
        </a:lt1>
        <a:dk2>
          <a:srgbClr val="1D315B"/>
        </a:dk2>
        <a:lt2>
          <a:srgbClr val="990099"/>
        </a:lt2>
        <a:accent1>
          <a:srgbClr val="FFCC00"/>
        </a:accent1>
        <a:accent2>
          <a:srgbClr val="CC0000"/>
        </a:accent2>
        <a:accent3>
          <a:srgbClr val="ABADB5"/>
        </a:accent3>
        <a:accent4>
          <a:srgbClr val="DA822A"/>
        </a:accent4>
        <a:accent5>
          <a:srgbClr val="FFE2AA"/>
        </a:accent5>
        <a:accent6>
          <a:srgbClr val="B90000"/>
        </a:accent6>
        <a:hlink>
          <a:srgbClr val="33CC33"/>
        </a:hlink>
        <a:folHlink>
          <a:srgbClr val="6600FF"/>
        </a:folHlink>
      </a:clrScheme>
      <a:clrMap bg1="dk2" tx1="lt1" bg2="dk1" tx2="lt2" accent1="accent1" accent2="accent2" accent3="accent3" accent4="accent4" accent5="accent5" accent6="accent6" hlink="hlink" folHlink="folHlink"/>
    </a:extraClrScheme>
    <a:extraClrScheme>
      <a:clrScheme name="test3 7">
        <a:dk1>
          <a:srgbClr val="FFFFFF"/>
        </a:dk1>
        <a:lt1>
          <a:srgbClr val="FF9933"/>
        </a:lt1>
        <a:dk2>
          <a:srgbClr val="1D315B"/>
        </a:dk2>
        <a:lt2>
          <a:srgbClr val="800080"/>
        </a:lt2>
        <a:accent1>
          <a:srgbClr val="FFCC00"/>
        </a:accent1>
        <a:accent2>
          <a:srgbClr val="990033"/>
        </a:accent2>
        <a:accent3>
          <a:srgbClr val="ABADB5"/>
        </a:accent3>
        <a:accent4>
          <a:srgbClr val="DA822A"/>
        </a:accent4>
        <a:accent5>
          <a:srgbClr val="FFE2AA"/>
        </a:accent5>
        <a:accent6>
          <a:srgbClr val="8A002D"/>
        </a:accent6>
        <a:hlink>
          <a:srgbClr val="009900"/>
        </a:hlink>
        <a:folHlink>
          <a:srgbClr val="0099CC"/>
        </a:folHlink>
      </a:clrScheme>
      <a:clrMap bg1="dk2" tx1="lt1" bg2="dk1" tx2="lt2" accent1="accent1" accent2="accent2" accent3="accent3" accent4="accent4" accent5="accent5" accent6="accent6" hlink="hlink" folHlink="folHlink"/>
    </a:extraClrScheme>
    <a:extraClrScheme>
      <a:clrScheme name="test3 8">
        <a:dk1>
          <a:srgbClr val="FFFFFF"/>
        </a:dk1>
        <a:lt1>
          <a:srgbClr val="FF9933"/>
        </a:lt1>
        <a:dk2>
          <a:srgbClr val="1D315B"/>
        </a:dk2>
        <a:lt2>
          <a:srgbClr val="800080"/>
        </a:lt2>
        <a:accent1>
          <a:srgbClr val="FFCC00"/>
        </a:accent1>
        <a:accent2>
          <a:srgbClr val="990033"/>
        </a:accent2>
        <a:accent3>
          <a:srgbClr val="ABADB5"/>
        </a:accent3>
        <a:accent4>
          <a:srgbClr val="DA822A"/>
        </a:accent4>
        <a:accent5>
          <a:srgbClr val="FFE2AA"/>
        </a:accent5>
        <a:accent6>
          <a:srgbClr val="8A002D"/>
        </a:accent6>
        <a:hlink>
          <a:srgbClr val="009900"/>
        </a:hlink>
        <a:folHlink>
          <a:srgbClr val="007FAC"/>
        </a:folHlink>
      </a:clrScheme>
      <a:clrMap bg1="dk2" tx1="lt1" bg2="dk1" tx2="lt2" accent1="accent1" accent2="accent2" accent3="accent3" accent4="accent4" accent5="accent5" accent6="accent6" hlink="hlink" folHlink="folHlink"/>
    </a:extraClrScheme>
    <a:extraClrScheme>
      <a:clrScheme name="test3 9">
        <a:dk1>
          <a:srgbClr val="FFFFFF"/>
        </a:dk1>
        <a:lt1>
          <a:srgbClr val="FF9933"/>
        </a:lt1>
        <a:dk2>
          <a:srgbClr val="1D315B"/>
        </a:dk2>
        <a:lt2>
          <a:srgbClr val="660066"/>
        </a:lt2>
        <a:accent1>
          <a:srgbClr val="FFCC00"/>
        </a:accent1>
        <a:accent2>
          <a:srgbClr val="990033"/>
        </a:accent2>
        <a:accent3>
          <a:srgbClr val="ABADB5"/>
        </a:accent3>
        <a:accent4>
          <a:srgbClr val="DA822A"/>
        </a:accent4>
        <a:accent5>
          <a:srgbClr val="FFE2AA"/>
        </a:accent5>
        <a:accent6>
          <a:srgbClr val="8A002D"/>
        </a:accent6>
        <a:hlink>
          <a:srgbClr val="336600"/>
        </a:hlink>
        <a:folHlink>
          <a:srgbClr val="007FAC"/>
        </a:folHlink>
      </a:clrScheme>
      <a:clrMap bg1="dk2" tx1="lt1" bg2="dk1" tx2="lt2" accent1="accent1" accent2="accent2" accent3="accent3" accent4="accent4" accent5="accent5" accent6="accent6" hlink="hlink" folHlink="folHlink"/>
    </a:extraClrScheme>
    <a:extraClrScheme>
      <a:clrScheme name="test3 10">
        <a:dk1>
          <a:srgbClr val="FF9933"/>
        </a:dk1>
        <a:lt1>
          <a:srgbClr val="FFFFFF"/>
        </a:lt1>
        <a:dk2>
          <a:srgbClr val="660066"/>
        </a:dk2>
        <a:lt2>
          <a:srgbClr val="1D315B"/>
        </a:lt2>
        <a:accent1>
          <a:srgbClr val="FFCC00"/>
        </a:accent1>
        <a:accent2>
          <a:srgbClr val="990033"/>
        </a:accent2>
        <a:accent3>
          <a:srgbClr val="FFFFFF"/>
        </a:accent3>
        <a:accent4>
          <a:srgbClr val="DA822A"/>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
      <a:clrScheme name="test3 11">
        <a:dk1>
          <a:srgbClr val="1D315B"/>
        </a:dk1>
        <a:lt1>
          <a:srgbClr val="FFFFFF"/>
        </a:lt1>
        <a:dk2>
          <a:srgbClr val="660066"/>
        </a:dk2>
        <a:lt2>
          <a:srgbClr val="1D315B"/>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
      <a:clrScheme name="test3 12">
        <a:dk1>
          <a:srgbClr val="1D315B"/>
        </a:dk1>
        <a:lt1>
          <a:srgbClr val="FFFFFF"/>
        </a:lt1>
        <a:dk2>
          <a:srgbClr val="660066"/>
        </a:dk2>
        <a:lt2>
          <a:srgbClr val="FF9933"/>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1" dirty="0" smtClean="0">
            <a:latin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5400" cap="flat" cmpd="sng" algn="ctr">
          <a:solidFill>
            <a:srgbClr val="C00000"/>
          </a:solidFill>
          <a:prstDash val="solid"/>
          <a:headEnd type="none" w="med" len="med"/>
          <a:tailEnd type="triangle" w="med" len="me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1" i="0" u="none" strike="noStrike" kern="0" cap="none" spc="0" normalizeH="0" baseline="0" noProof="0" smtClean="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defRPr>
        </a:defPPr>
      </a:lstStyle>
    </a:spDef>
    <a:lnDef>
      <a:spPr>
        <a:ln>
          <a:headEnd w="lg" len="lg"/>
          <a:tailEnd type="none" w="lg" len="lg"/>
        </a:ln>
      </a:spPr>
      <a:bodyPr/>
      <a:lstStyle/>
      <a:style>
        <a:lnRef idx="3">
          <a:schemeClr val="dk1"/>
        </a:lnRef>
        <a:fillRef idx="0">
          <a:schemeClr val="dk1"/>
        </a:fillRef>
        <a:effectRef idx="2">
          <a:schemeClr val="dk1"/>
        </a:effectRef>
        <a:fontRef idx="minor">
          <a:schemeClr val="tx1"/>
        </a:fontRef>
      </a:style>
    </a:lnDef>
    <a:txDef>
      <a:spPr>
        <a:noFill/>
      </a:spPr>
      <a:bodyPr wrap="none" rtlCol="0">
        <a:spAutoFit/>
      </a:bodyPr>
      <a:lstStyle>
        <a:defPPr>
          <a:defRPr b="1" dirty="0" smtClean="0">
            <a:latin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48869</TotalTime>
  <Words>2799</Words>
  <Application>Microsoft Office PowerPoint</Application>
  <PresentationFormat>와이드스크린</PresentationFormat>
  <Paragraphs>445</Paragraphs>
  <Slides>46</Slides>
  <Notes>32</Notes>
  <HiddenSlides>0</HiddenSlides>
  <MMClips>0</MMClips>
  <ScaleCrop>false</ScaleCrop>
  <HeadingPairs>
    <vt:vector size="6" baseType="variant">
      <vt:variant>
        <vt:lpstr>사용한 글꼴</vt:lpstr>
      </vt:variant>
      <vt:variant>
        <vt:i4>8</vt:i4>
      </vt:variant>
      <vt:variant>
        <vt:lpstr>테마</vt:lpstr>
      </vt:variant>
      <vt:variant>
        <vt:i4>3</vt:i4>
      </vt:variant>
      <vt:variant>
        <vt:lpstr>슬라이드 제목</vt:lpstr>
      </vt:variant>
      <vt:variant>
        <vt:i4>46</vt:i4>
      </vt:variant>
    </vt:vector>
  </HeadingPairs>
  <TitlesOfParts>
    <vt:vector size="57" baseType="lpstr">
      <vt:lpstr>Arial</vt:lpstr>
      <vt:lpstr>Georgia</vt:lpstr>
      <vt:lpstr>Calibri</vt:lpstr>
      <vt:lpstr>맑은 고딕</vt:lpstr>
      <vt:lpstr>Wingdings</vt:lpstr>
      <vt:lpstr>Arial Rounded MT Bold</vt:lpstr>
      <vt:lpstr>Cambria Math</vt:lpstr>
      <vt:lpstr>Gill Sans MT</vt:lpstr>
      <vt:lpstr>test3</vt:lpstr>
      <vt:lpstr>1_Office 테마</vt:lpstr>
      <vt:lpstr>Office 테마</vt:lpstr>
      <vt:lpstr>Maximizing Speedup through Self Tuning of Processor Allocation</vt:lpstr>
      <vt:lpstr>Motivation</vt:lpstr>
      <vt:lpstr>Motivation</vt:lpstr>
      <vt:lpstr>Motivation</vt:lpstr>
      <vt:lpstr>Motivation</vt:lpstr>
      <vt:lpstr>Motivation</vt:lpstr>
      <vt:lpstr>Motivation</vt:lpstr>
      <vt:lpstr>Principles</vt:lpstr>
      <vt:lpstr>Principles</vt:lpstr>
      <vt:lpstr>Principles</vt:lpstr>
      <vt:lpstr>Measurements Intervals</vt:lpstr>
      <vt:lpstr>Measurements Intervals</vt:lpstr>
      <vt:lpstr>Runtime Measurement</vt:lpstr>
      <vt:lpstr>Runtime Measurement</vt:lpstr>
      <vt:lpstr>Runtime Measurement</vt:lpstr>
      <vt:lpstr>Runtime Measurement</vt:lpstr>
      <vt:lpstr>Method of Golden Sections (MGS)</vt:lpstr>
      <vt:lpstr>Basic Self-Tuning Algorithm (1)</vt:lpstr>
      <vt:lpstr>Basic Self-Tuning Algorithm (1)</vt:lpstr>
      <vt:lpstr>Basic Self-Tuning Algorithm (1)</vt:lpstr>
      <vt:lpstr>Basic Self-Tuning Algorithm (2)</vt:lpstr>
      <vt:lpstr>Basic Self-Tuning Algorithm (2)</vt:lpstr>
      <vt:lpstr>Basic Self-Tuning Algorithm (2)</vt:lpstr>
      <vt:lpstr>Basic Self-Tuning Algorithm (2)</vt:lpstr>
      <vt:lpstr>Basic Self-Tuning Algorithm (2)</vt:lpstr>
      <vt:lpstr>Basic Self-Tuning Algorithm (2)</vt:lpstr>
      <vt:lpstr>Basic Self-Tuning Algorithm (3)</vt:lpstr>
      <vt:lpstr>False Assumptions of Basic Self-tuning</vt:lpstr>
      <vt:lpstr>False Assumptions of Basic Self-tuning</vt:lpstr>
      <vt:lpstr>False Assumptions of Basic Self-tuning</vt:lpstr>
      <vt:lpstr>False Assumptions of Basic Self-tuning</vt:lpstr>
      <vt:lpstr>False Assumptions of Basic Self-tuning</vt:lpstr>
      <vt:lpstr>Refining the basic Self-Tuning approach</vt:lpstr>
      <vt:lpstr>Refining the basic Self-Tuning approach</vt:lpstr>
      <vt:lpstr>Performance - Improvement</vt:lpstr>
      <vt:lpstr>Performance - CST</vt:lpstr>
      <vt:lpstr>Performance - TST</vt:lpstr>
      <vt:lpstr>Multi-phase Self-tuning</vt:lpstr>
      <vt:lpstr>Multi-phase Self-tuning</vt:lpstr>
      <vt:lpstr>Multi-phase Self-tuning</vt:lpstr>
      <vt:lpstr>Performance – Multi-phase self-tuning</vt:lpstr>
      <vt:lpstr>Conclusion</vt:lpstr>
      <vt:lpstr>PowerPoint 프레젠테이션</vt:lpstr>
      <vt:lpstr>Backups</vt:lpstr>
      <vt:lpstr>Performance - Overhead</vt:lpstr>
      <vt:lpstr>Performance – Searching cost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
  <dc:creator>mattjs@snu.ac.kr</dc:creator>
  <cp:keywords/>
  <dc:description/>
  <cp:lastModifiedBy>김민욱</cp:lastModifiedBy>
  <cp:revision>1430</cp:revision>
  <cp:lastPrinted>2016-05-20T02:57:24Z</cp:lastPrinted>
  <dcterms:created xsi:type="dcterms:W3CDTF">2013-12-18T12:51:48Z</dcterms:created>
  <dcterms:modified xsi:type="dcterms:W3CDTF">2020-11-26T04:59:16Z</dcterms:modified>
  <cp:category/>
</cp:coreProperties>
</file>